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sldIdLst>
    <p:sldId id="256" r:id="rId5"/>
    <p:sldId id="259" r:id="rId6"/>
    <p:sldId id="309" r:id="rId7"/>
    <p:sldId id="308" r:id="rId8"/>
    <p:sldId id="310" r:id="rId9"/>
    <p:sldId id="311" r:id="rId10"/>
    <p:sldId id="321" r:id="rId11"/>
    <p:sldId id="322" r:id="rId12"/>
    <p:sldId id="306" r:id="rId13"/>
    <p:sldId id="313" r:id="rId14"/>
    <p:sldId id="312" r:id="rId15"/>
    <p:sldId id="327" r:id="rId16"/>
    <p:sldId id="315" r:id="rId17"/>
    <p:sldId id="316" r:id="rId18"/>
    <p:sldId id="326" r:id="rId19"/>
    <p:sldId id="314" r:id="rId20"/>
    <p:sldId id="317" r:id="rId21"/>
    <p:sldId id="319" r:id="rId22"/>
    <p:sldId id="323" r:id="rId23"/>
    <p:sldId id="324" r:id="rId24"/>
    <p:sldId id="320" r:id="rId25"/>
    <p:sldId id="325" r:id="rId26"/>
    <p:sldId id="307" r:id="rId27"/>
    <p:sldId id="318" r:id="rId28"/>
    <p:sldId id="328" r:id="rId29"/>
    <p:sldId id="269" r:id="rId30"/>
    <p:sldId id="25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5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310" autoAdjust="0"/>
    <p:restoredTop sz="85986" autoAdjust="0"/>
  </p:normalViewPr>
  <p:slideViewPr>
    <p:cSldViewPr snapToGrid="0">
      <p:cViewPr varScale="1">
        <p:scale>
          <a:sx n="109" d="100"/>
          <a:sy n="109" d="100"/>
        </p:scale>
        <p:origin x="34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745400-2A23-41E2-A803-CE08992BF82C}" type="datetimeFigureOut">
              <a:rPr lang="en-IN" smtClean="0"/>
              <a:t>07/07/24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63BD4F-FBCF-4F25-8FD2-858709C985B4}" type="slidenum">
              <a:rPr lang="en-IN" smtClean="0"/>
              <a:t>‹#›</a:t>
            </a:fld>
            <a:endParaRPr lang="en-IN"/>
          </a:p>
        </p:txBody>
      </p:sp>
    </p:spTree>
    <p:extLst>
      <p:ext uri="{BB962C8B-B14F-4D97-AF65-F5344CB8AC3E}">
        <p14:creationId xmlns:p14="http://schemas.microsoft.com/office/powerpoint/2010/main" val="1653262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A263BD4F-FBCF-4F25-8FD2-858709C985B4}" type="slidenum">
              <a:rPr lang="en-IN" smtClean="0"/>
              <a:t>2</a:t>
            </a:fld>
            <a:endParaRPr lang="en-IN"/>
          </a:p>
        </p:txBody>
      </p:sp>
    </p:spTree>
    <p:extLst>
      <p:ext uri="{BB962C8B-B14F-4D97-AF65-F5344CB8AC3E}">
        <p14:creationId xmlns:p14="http://schemas.microsoft.com/office/powerpoint/2010/main" val="38837220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Starts on the left (for English-speaking audience) with the customer (their data). The company providing the service is easy to spot, but isn’t the starting point. </a:t>
            </a:r>
            <a:br>
              <a:rPr lang="en-US" dirty="0"/>
            </a:br>
            <a:r>
              <a:rPr lang="en-US" dirty="0"/>
              <a:t>The diagram explains what happens to the customer’s resource at every step. </a:t>
            </a:r>
          </a:p>
        </p:txBody>
      </p:sp>
      <p:sp>
        <p:nvSpPr>
          <p:cNvPr id="4" name="Slide Number Placeholder 3"/>
          <p:cNvSpPr>
            <a:spLocks noGrp="1"/>
          </p:cNvSpPr>
          <p:nvPr>
            <p:ph type="sldNum" sz="quarter" idx="5"/>
          </p:nvPr>
        </p:nvSpPr>
        <p:spPr/>
        <p:txBody>
          <a:bodyPr/>
          <a:lstStyle/>
          <a:p>
            <a:fld id="{A263BD4F-FBCF-4F25-8FD2-858709C985B4}" type="slidenum">
              <a:rPr lang="en-IN" smtClean="0"/>
              <a:t>14</a:t>
            </a:fld>
            <a:endParaRPr lang="en-IN"/>
          </a:p>
        </p:txBody>
      </p:sp>
    </p:spTree>
    <p:extLst>
      <p:ext uri="{BB962C8B-B14F-4D97-AF65-F5344CB8AC3E}">
        <p14:creationId xmlns:p14="http://schemas.microsoft.com/office/powerpoint/2010/main" val="3801413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step in the workflow is a task that centers the customer!</a:t>
            </a:r>
          </a:p>
        </p:txBody>
      </p:sp>
      <p:sp>
        <p:nvSpPr>
          <p:cNvPr id="4" name="Slide Number Placeholder 3"/>
          <p:cNvSpPr>
            <a:spLocks noGrp="1"/>
          </p:cNvSpPr>
          <p:nvPr>
            <p:ph type="sldNum" sz="quarter" idx="5"/>
          </p:nvPr>
        </p:nvSpPr>
        <p:spPr/>
        <p:txBody>
          <a:bodyPr/>
          <a:lstStyle/>
          <a:p>
            <a:fld id="{A263BD4F-FBCF-4F25-8FD2-858709C985B4}" type="slidenum">
              <a:rPr lang="en-IN" smtClean="0"/>
              <a:t>15</a:t>
            </a:fld>
            <a:endParaRPr lang="en-IN"/>
          </a:p>
        </p:txBody>
      </p:sp>
    </p:spTree>
    <p:extLst>
      <p:ext uri="{BB962C8B-B14F-4D97-AF65-F5344CB8AC3E}">
        <p14:creationId xmlns:p14="http://schemas.microsoft.com/office/powerpoint/2010/main" val="49789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go to the site, http://</a:t>
            </a:r>
            <a:r>
              <a:rPr lang="en-US" dirty="0" err="1"/>
              <a:t>segment.com</a:t>
            </a:r>
            <a:r>
              <a:rPr lang="en-US" dirty="0"/>
              <a:t>/docs, you’ll see the product-name list on the left. Teams often create landing pages to correct deficiencies in their overall content structure in lieu of fixing the structure.</a:t>
            </a:r>
          </a:p>
        </p:txBody>
      </p:sp>
      <p:sp>
        <p:nvSpPr>
          <p:cNvPr id="4" name="Slide Number Placeholder 3"/>
          <p:cNvSpPr>
            <a:spLocks noGrp="1"/>
          </p:cNvSpPr>
          <p:nvPr>
            <p:ph type="sldNum" sz="quarter" idx="5"/>
          </p:nvPr>
        </p:nvSpPr>
        <p:spPr/>
        <p:txBody>
          <a:bodyPr/>
          <a:lstStyle/>
          <a:p>
            <a:fld id="{A263BD4F-FBCF-4F25-8FD2-858709C985B4}" type="slidenum">
              <a:rPr lang="en-IN" smtClean="0"/>
              <a:t>21</a:t>
            </a:fld>
            <a:endParaRPr lang="en-IN"/>
          </a:p>
        </p:txBody>
      </p:sp>
    </p:spTree>
    <p:extLst>
      <p:ext uri="{BB962C8B-B14F-4D97-AF65-F5344CB8AC3E}">
        <p14:creationId xmlns:p14="http://schemas.microsoft.com/office/powerpoint/2010/main" val="26875458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63BD4F-FBCF-4F25-8FD2-858709C985B4}" type="slidenum">
              <a:rPr lang="en-IN" smtClean="0"/>
              <a:t>22</a:t>
            </a:fld>
            <a:endParaRPr lang="en-IN"/>
          </a:p>
        </p:txBody>
      </p:sp>
    </p:spTree>
    <p:extLst>
      <p:ext uri="{BB962C8B-B14F-4D97-AF65-F5344CB8AC3E}">
        <p14:creationId xmlns:p14="http://schemas.microsoft.com/office/powerpoint/2010/main" val="2411551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A263BD4F-FBCF-4F25-8FD2-858709C985B4}" type="slidenum">
              <a:rPr lang="en-IN" smtClean="0"/>
              <a:t>3</a:t>
            </a:fld>
            <a:endParaRPr lang="en-IN"/>
          </a:p>
        </p:txBody>
      </p:sp>
    </p:spTree>
    <p:extLst>
      <p:ext uri="{BB962C8B-B14F-4D97-AF65-F5344CB8AC3E}">
        <p14:creationId xmlns:p14="http://schemas.microsoft.com/office/powerpoint/2010/main" val="1329571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A263BD4F-FBCF-4F25-8FD2-858709C985B4}" type="slidenum">
              <a:rPr lang="en-IN" smtClean="0"/>
              <a:t>4</a:t>
            </a:fld>
            <a:endParaRPr lang="en-IN"/>
          </a:p>
        </p:txBody>
      </p:sp>
    </p:spTree>
    <p:extLst>
      <p:ext uri="{BB962C8B-B14F-4D97-AF65-F5344CB8AC3E}">
        <p14:creationId xmlns:p14="http://schemas.microsoft.com/office/powerpoint/2010/main" val="374387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A263BD4F-FBCF-4F25-8FD2-858709C985B4}" type="slidenum">
              <a:rPr lang="en-IN" smtClean="0"/>
              <a:t>5</a:t>
            </a:fld>
            <a:endParaRPr lang="en-IN"/>
          </a:p>
        </p:txBody>
      </p:sp>
    </p:spTree>
    <p:extLst>
      <p:ext uri="{BB962C8B-B14F-4D97-AF65-F5344CB8AC3E}">
        <p14:creationId xmlns:p14="http://schemas.microsoft.com/office/powerpoint/2010/main" val="3820131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A263BD4F-FBCF-4F25-8FD2-858709C985B4}" type="slidenum">
              <a:rPr lang="en-IN" smtClean="0"/>
              <a:t>6</a:t>
            </a:fld>
            <a:endParaRPr lang="en-IN"/>
          </a:p>
        </p:txBody>
      </p:sp>
    </p:spTree>
    <p:extLst>
      <p:ext uri="{BB962C8B-B14F-4D97-AF65-F5344CB8AC3E}">
        <p14:creationId xmlns:p14="http://schemas.microsoft.com/office/powerpoint/2010/main" val="3666726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A263BD4F-FBCF-4F25-8FD2-858709C985B4}" type="slidenum">
              <a:rPr lang="en-IN" smtClean="0"/>
              <a:t>7</a:t>
            </a:fld>
            <a:endParaRPr lang="en-IN"/>
          </a:p>
        </p:txBody>
      </p:sp>
    </p:spTree>
    <p:extLst>
      <p:ext uri="{BB962C8B-B14F-4D97-AF65-F5344CB8AC3E}">
        <p14:creationId xmlns:p14="http://schemas.microsoft.com/office/powerpoint/2010/main" val="3283417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A263BD4F-FBCF-4F25-8FD2-858709C985B4}" type="slidenum">
              <a:rPr lang="en-IN" smtClean="0"/>
              <a:t>8</a:t>
            </a:fld>
            <a:endParaRPr lang="en-IN"/>
          </a:p>
        </p:txBody>
      </p:sp>
    </p:spTree>
    <p:extLst>
      <p:ext uri="{BB962C8B-B14F-4D97-AF65-F5344CB8AC3E}">
        <p14:creationId xmlns:p14="http://schemas.microsoft.com/office/powerpoint/2010/main" val="1984316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6">
                    <a:lumMod val="75000"/>
                  </a:schemeClr>
                </a:solidFill>
              </a:rPr>
              <a:t>In English, the grammatical subject of the sentence is the center. Where is the user in these sentences? Can we easily and concisely add them?</a:t>
            </a:r>
            <a:endParaRPr lang="en-IN" sz="1200" dirty="0">
              <a:solidFill>
                <a:schemeClr val="accent6">
                  <a:lumMod val="75000"/>
                </a:schemeClr>
              </a:solidFill>
            </a:endParaRPr>
          </a:p>
        </p:txBody>
      </p:sp>
      <p:sp>
        <p:nvSpPr>
          <p:cNvPr id="4" name="Slide Number Placeholder 3"/>
          <p:cNvSpPr>
            <a:spLocks noGrp="1"/>
          </p:cNvSpPr>
          <p:nvPr>
            <p:ph type="sldNum" sz="quarter" idx="5"/>
          </p:nvPr>
        </p:nvSpPr>
        <p:spPr/>
        <p:txBody>
          <a:bodyPr/>
          <a:lstStyle/>
          <a:p>
            <a:fld id="{A263BD4F-FBCF-4F25-8FD2-858709C985B4}" type="slidenum">
              <a:rPr lang="en-IN" smtClean="0"/>
              <a:t>9</a:t>
            </a:fld>
            <a:endParaRPr lang="en-IN"/>
          </a:p>
        </p:txBody>
      </p:sp>
    </p:spTree>
    <p:extLst>
      <p:ext uri="{BB962C8B-B14F-4D97-AF65-F5344CB8AC3E}">
        <p14:creationId xmlns:p14="http://schemas.microsoft.com/office/powerpoint/2010/main" val="2301717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6">
                    <a:lumMod val="75000"/>
                  </a:schemeClr>
                </a:solidFill>
              </a:rPr>
              <a:t>In English, the grammatical subject of the sentence is the center.</a:t>
            </a:r>
            <a:endParaRPr lang="en-IN" sz="1200" dirty="0">
              <a:solidFill>
                <a:schemeClr val="accent6">
                  <a:lumMod val="75000"/>
                </a:schemeClr>
              </a:solidFill>
            </a:endParaRPr>
          </a:p>
          <a:p>
            <a:r>
              <a:rPr lang="en-US" dirty="0"/>
              <a:t>Imperative has an implied subject “you.”</a:t>
            </a:r>
          </a:p>
        </p:txBody>
      </p:sp>
      <p:sp>
        <p:nvSpPr>
          <p:cNvPr id="4" name="Slide Number Placeholder 3"/>
          <p:cNvSpPr>
            <a:spLocks noGrp="1"/>
          </p:cNvSpPr>
          <p:nvPr>
            <p:ph type="sldNum" sz="quarter" idx="5"/>
          </p:nvPr>
        </p:nvSpPr>
        <p:spPr/>
        <p:txBody>
          <a:bodyPr/>
          <a:lstStyle/>
          <a:p>
            <a:fld id="{A263BD4F-FBCF-4F25-8FD2-858709C985B4}" type="slidenum">
              <a:rPr lang="en-IN" smtClean="0"/>
              <a:t>10</a:t>
            </a:fld>
            <a:endParaRPr lang="en-IN"/>
          </a:p>
        </p:txBody>
      </p:sp>
    </p:spTree>
    <p:extLst>
      <p:ext uri="{BB962C8B-B14F-4D97-AF65-F5344CB8AC3E}">
        <p14:creationId xmlns:p14="http://schemas.microsoft.com/office/powerpoint/2010/main" val="607533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93423-185E-4D3D-8949-1903C6F5A7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518819E7-3C79-474B-AAC2-12FFDF29CD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87873BF5-6D42-46F2-AB5E-FE70E2490AF8}"/>
              </a:ext>
            </a:extLst>
          </p:cNvPr>
          <p:cNvSpPr>
            <a:spLocks noGrp="1"/>
          </p:cNvSpPr>
          <p:nvPr>
            <p:ph type="dt" sz="half" idx="10"/>
          </p:nvPr>
        </p:nvSpPr>
        <p:spPr/>
        <p:txBody>
          <a:bodyPr/>
          <a:lstStyle/>
          <a:p>
            <a:fld id="{AAE17E2B-9B45-485F-9BD8-F0A23782060F}" type="datetimeFigureOut">
              <a:rPr lang="en-IN" smtClean="0"/>
              <a:t>07/07/24</a:t>
            </a:fld>
            <a:endParaRPr lang="en-IN"/>
          </a:p>
        </p:txBody>
      </p:sp>
      <p:sp>
        <p:nvSpPr>
          <p:cNvPr id="5" name="Footer Placeholder 4">
            <a:extLst>
              <a:ext uri="{FF2B5EF4-FFF2-40B4-BE49-F238E27FC236}">
                <a16:creationId xmlns:a16="http://schemas.microsoft.com/office/drawing/2014/main" id="{B43E8321-8528-4BE8-8C9B-26777564125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35663D5-DAC4-4EA5-9758-C17C5FCA3FCE}"/>
              </a:ext>
            </a:extLst>
          </p:cNvPr>
          <p:cNvSpPr>
            <a:spLocks noGrp="1"/>
          </p:cNvSpPr>
          <p:nvPr>
            <p:ph type="sldNum" sz="quarter" idx="12"/>
          </p:nvPr>
        </p:nvSpPr>
        <p:spPr/>
        <p:txBody>
          <a:bodyPr/>
          <a:lstStyle/>
          <a:p>
            <a:fld id="{2A5EC037-CC14-49EB-BE0A-6F8FFE4328D2}" type="slidenum">
              <a:rPr lang="en-IN" smtClean="0"/>
              <a:t>‹#›</a:t>
            </a:fld>
            <a:endParaRPr lang="en-IN"/>
          </a:p>
        </p:txBody>
      </p:sp>
    </p:spTree>
    <p:extLst>
      <p:ext uri="{BB962C8B-B14F-4D97-AF65-F5344CB8AC3E}">
        <p14:creationId xmlns:p14="http://schemas.microsoft.com/office/powerpoint/2010/main" val="814271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7B673-9F03-431B-8F82-FEEBC1D0E3EB}"/>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30999947-BAE2-41F8-A5EF-8201F44AE8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387F380-605C-4E80-872E-BED23E27703D}"/>
              </a:ext>
            </a:extLst>
          </p:cNvPr>
          <p:cNvSpPr>
            <a:spLocks noGrp="1"/>
          </p:cNvSpPr>
          <p:nvPr>
            <p:ph type="dt" sz="half" idx="10"/>
          </p:nvPr>
        </p:nvSpPr>
        <p:spPr/>
        <p:txBody>
          <a:bodyPr/>
          <a:lstStyle/>
          <a:p>
            <a:fld id="{AAE17E2B-9B45-485F-9BD8-F0A23782060F}" type="datetimeFigureOut">
              <a:rPr lang="en-IN" smtClean="0"/>
              <a:t>07/07/24</a:t>
            </a:fld>
            <a:endParaRPr lang="en-IN"/>
          </a:p>
        </p:txBody>
      </p:sp>
      <p:sp>
        <p:nvSpPr>
          <p:cNvPr id="5" name="Footer Placeholder 4">
            <a:extLst>
              <a:ext uri="{FF2B5EF4-FFF2-40B4-BE49-F238E27FC236}">
                <a16:creationId xmlns:a16="http://schemas.microsoft.com/office/drawing/2014/main" id="{0E5C5E6D-18C1-4E9D-BE40-170267DA0E9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4651884-AEE3-4501-AD55-CA92F4EB197E}"/>
              </a:ext>
            </a:extLst>
          </p:cNvPr>
          <p:cNvSpPr>
            <a:spLocks noGrp="1"/>
          </p:cNvSpPr>
          <p:nvPr>
            <p:ph type="sldNum" sz="quarter" idx="12"/>
          </p:nvPr>
        </p:nvSpPr>
        <p:spPr/>
        <p:txBody>
          <a:bodyPr/>
          <a:lstStyle/>
          <a:p>
            <a:fld id="{2A5EC037-CC14-49EB-BE0A-6F8FFE4328D2}" type="slidenum">
              <a:rPr lang="en-IN" smtClean="0"/>
              <a:t>‹#›</a:t>
            </a:fld>
            <a:endParaRPr lang="en-IN"/>
          </a:p>
        </p:txBody>
      </p:sp>
    </p:spTree>
    <p:extLst>
      <p:ext uri="{BB962C8B-B14F-4D97-AF65-F5344CB8AC3E}">
        <p14:creationId xmlns:p14="http://schemas.microsoft.com/office/powerpoint/2010/main" val="2803028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BFD481-9A07-464E-A2DE-BABDECE0C53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37662017-EF07-4A8A-BB09-A7D0CC24F1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3DA7EA9-7B97-4C6E-98C7-635949927428}"/>
              </a:ext>
            </a:extLst>
          </p:cNvPr>
          <p:cNvSpPr>
            <a:spLocks noGrp="1"/>
          </p:cNvSpPr>
          <p:nvPr>
            <p:ph type="dt" sz="half" idx="10"/>
          </p:nvPr>
        </p:nvSpPr>
        <p:spPr/>
        <p:txBody>
          <a:bodyPr/>
          <a:lstStyle/>
          <a:p>
            <a:fld id="{AAE17E2B-9B45-485F-9BD8-F0A23782060F}" type="datetimeFigureOut">
              <a:rPr lang="en-IN" smtClean="0"/>
              <a:t>07/07/24</a:t>
            </a:fld>
            <a:endParaRPr lang="en-IN"/>
          </a:p>
        </p:txBody>
      </p:sp>
      <p:sp>
        <p:nvSpPr>
          <p:cNvPr id="5" name="Footer Placeholder 4">
            <a:extLst>
              <a:ext uri="{FF2B5EF4-FFF2-40B4-BE49-F238E27FC236}">
                <a16:creationId xmlns:a16="http://schemas.microsoft.com/office/drawing/2014/main" id="{998BC6B8-FB3D-4950-9AAD-672E0DCCEA9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9C87957-57B4-486A-9562-8160E918D09F}"/>
              </a:ext>
            </a:extLst>
          </p:cNvPr>
          <p:cNvSpPr>
            <a:spLocks noGrp="1"/>
          </p:cNvSpPr>
          <p:nvPr>
            <p:ph type="sldNum" sz="quarter" idx="12"/>
          </p:nvPr>
        </p:nvSpPr>
        <p:spPr/>
        <p:txBody>
          <a:bodyPr/>
          <a:lstStyle/>
          <a:p>
            <a:fld id="{2A5EC037-CC14-49EB-BE0A-6F8FFE4328D2}" type="slidenum">
              <a:rPr lang="en-IN" smtClean="0"/>
              <a:t>‹#›</a:t>
            </a:fld>
            <a:endParaRPr lang="en-IN"/>
          </a:p>
        </p:txBody>
      </p:sp>
    </p:spTree>
    <p:extLst>
      <p:ext uri="{BB962C8B-B14F-4D97-AF65-F5344CB8AC3E}">
        <p14:creationId xmlns:p14="http://schemas.microsoft.com/office/powerpoint/2010/main" val="1601983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D58D7-07C2-422D-9307-625302CE742D}"/>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922F3A7-DE7B-4AE4-B119-2D1EBC6559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BD27B64-4F2C-4FCA-8060-B7EC9AEA1D31}"/>
              </a:ext>
            </a:extLst>
          </p:cNvPr>
          <p:cNvSpPr>
            <a:spLocks noGrp="1"/>
          </p:cNvSpPr>
          <p:nvPr>
            <p:ph type="dt" sz="half" idx="10"/>
          </p:nvPr>
        </p:nvSpPr>
        <p:spPr/>
        <p:txBody>
          <a:bodyPr/>
          <a:lstStyle/>
          <a:p>
            <a:fld id="{AAE17E2B-9B45-485F-9BD8-F0A23782060F}" type="datetimeFigureOut">
              <a:rPr lang="en-IN" smtClean="0"/>
              <a:t>07/07/24</a:t>
            </a:fld>
            <a:endParaRPr lang="en-IN"/>
          </a:p>
        </p:txBody>
      </p:sp>
      <p:sp>
        <p:nvSpPr>
          <p:cNvPr id="5" name="Footer Placeholder 4">
            <a:extLst>
              <a:ext uri="{FF2B5EF4-FFF2-40B4-BE49-F238E27FC236}">
                <a16:creationId xmlns:a16="http://schemas.microsoft.com/office/drawing/2014/main" id="{89A4B331-82F1-4806-BBF1-F183C6ADD2F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0CD25C7-E6B4-48B6-9C54-3FE1E6654CD0}"/>
              </a:ext>
            </a:extLst>
          </p:cNvPr>
          <p:cNvSpPr>
            <a:spLocks noGrp="1"/>
          </p:cNvSpPr>
          <p:nvPr>
            <p:ph type="sldNum" sz="quarter" idx="12"/>
          </p:nvPr>
        </p:nvSpPr>
        <p:spPr/>
        <p:txBody>
          <a:bodyPr/>
          <a:lstStyle/>
          <a:p>
            <a:fld id="{2A5EC037-CC14-49EB-BE0A-6F8FFE4328D2}" type="slidenum">
              <a:rPr lang="en-IN" smtClean="0"/>
              <a:t>‹#›</a:t>
            </a:fld>
            <a:endParaRPr lang="en-IN"/>
          </a:p>
        </p:txBody>
      </p:sp>
    </p:spTree>
    <p:extLst>
      <p:ext uri="{BB962C8B-B14F-4D97-AF65-F5344CB8AC3E}">
        <p14:creationId xmlns:p14="http://schemas.microsoft.com/office/powerpoint/2010/main" val="3768387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DDF5B-9FA9-4CAB-B20C-801F09BBFA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06FBCD97-492A-450A-B199-115E38017E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C618BF-301B-4B4A-BEDE-77161B835BDD}"/>
              </a:ext>
            </a:extLst>
          </p:cNvPr>
          <p:cNvSpPr>
            <a:spLocks noGrp="1"/>
          </p:cNvSpPr>
          <p:nvPr>
            <p:ph type="dt" sz="half" idx="10"/>
          </p:nvPr>
        </p:nvSpPr>
        <p:spPr/>
        <p:txBody>
          <a:bodyPr/>
          <a:lstStyle/>
          <a:p>
            <a:fld id="{AAE17E2B-9B45-485F-9BD8-F0A23782060F}" type="datetimeFigureOut">
              <a:rPr lang="en-IN" smtClean="0"/>
              <a:t>07/07/24</a:t>
            </a:fld>
            <a:endParaRPr lang="en-IN"/>
          </a:p>
        </p:txBody>
      </p:sp>
      <p:sp>
        <p:nvSpPr>
          <p:cNvPr id="5" name="Footer Placeholder 4">
            <a:extLst>
              <a:ext uri="{FF2B5EF4-FFF2-40B4-BE49-F238E27FC236}">
                <a16:creationId xmlns:a16="http://schemas.microsoft.com/office/drawing/2014/main" id="{F7A461EB-6BD5-46C7-86B9-5AAF0BA38C2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7E1CD60-85D7-4DFE-95AB-FF81CFFC5E13}"/>
              </a:ext>
            </a:extLst>
          </p:cNvPr>
          <p:cNvSpPr>
            <a:spLocks noGrp="1"/>
          </p:cNvSpPr>
          <p:nvPr>
            <p:ph type="sldNum" sz="quarter" idx="12"/>
          </p:nvPr>
        </p:nvSpPr>
        <p:spPr/>
        <p:txBody>
          <a:bodyPr/>
          <a:lstStyle/>
          <a:p>
            <a:fld id="{2A5EC037-CC14-49EB-BE0A-6F8FFE4328D2}" type="slidenum">
              <a:rPr lang="en-IN" smtClean="0"/>
              <a:t>‹#›</a:t>
            </a:fld>
            <a:endParaRPr lang="en-IN"/>
          </a:p>
        </p:txBody>
      </p:sp>
    </p:spTree>
    <p:extLst>
      <p:ext uri="{BB962C8B-B14F-4D97-AF65-F5344CB8AC3E}">
        <p14:creationId xmlns:p14="http://schemas.microsoft.com/office/powerpoint/2010/main" val="2776455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6431D-8C93-4498-B17F-62171AB4311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6D8B054F-31B8-4C5E-8E9A-421CB0D2A32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A7DB7D55-B9E4-4190-AE81-19AC096A442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AC13596-6C91-46C5-9508-8E8D428A9F91}"/>
              </a:ext>
            </a:extLst>
          </p:cNvPr>
          <p:cNvSpPr>
            <a:spLocks noGrp="1"/>
          </p:cNvSpPr>
          <p:nvPr>
            <p:ph type="dt" sz="half" idx="10"/>
          </p:nvPr>
        </p:nvSpPr>
        <p:spPr/>
        <p:txBody>
          <a:bodyPr/>
          <a:lstStyle/>
          <a:p>
            <a:fld id="{AAE17E2B-9B45-485F-9BD8-F0A23782060F}" type="datetimeFigureOut">
              <a:rPr lang="en-IN" smtClean="0"/>
              <a:t>07/07/24</a:t>
            </a:fld>
            <a:endParaRPr lang="en-IN"/>
          </a:p>
        </p:txBody>
      </p:sp>
      <p:sp>
        <p:nvSpPr>
          <p:cNvPr id="6" name="Footer Placeholder 5">
            <a:extLst>
              <a:ext uri="{FF2B5EF4-FFF2-40B4-BE49-F238E27FC236}">
                <a16:creationId xmlns:a16="http://schemas.microsoft.com/office/drawing/2014/main" id="{6B30B6F6-2338-4085-A466-DBA973DB4AA9}"/>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1DC5768D-83B2-4176-B616-BF23A4DFF00B}"/>
              </a:ext>
            </a:extLst>
          </p:cNvPr>
          <p:cNvSpPr>
            <a:spLocks noGrp="1"/>
          </p:cNvSpPr>
          <p:nvPr>
            <p:ph type="sldNum" sz="quarter" idx="12"/>
          </p:nvPr>
        </p:nvSpPr>
        <p:spPr/>
        <p:txBody>
          <a:bodyPr/>
          <a:lstStyle/>
          <a:p>
            <a:fld id="{2A5EC037-CC14-49EB-BE0A-6F8FFE4328D2}" type="slidenum">
              <a:rPr lang="en-IN" smtClean="0"/>
              <a:t>‹#›</a:t>
            </a:fld>
            <a:endParaRPr lang="en-IN"/>
          </a:p>
        </p:txBody>
      </p:sp>
    </p:spTree>
    <p:extLst>
      <p:ext uri="{BB962C8B-B14F-4D97-AF65-F5344CB8AC3E}">
        <p14:creationId xmlns:p14="http://schemas.microsoft.com/office/powerpoint/2010/main" val="833920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B716D-B524-4441-86C8-3B6542FF5ED9}"/>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E686D9F1-B2B4-417D-9F47-84B01A28BC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33DC5B-1563-4B98-BB6D-C5584195D03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4940021F-B3A1-4E32-86F6-FE4E3FA2FB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69433C-C4C5-4DB7-9695-B6826B72D3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A903E29E-613C-429F-AFA1-199F6E9C499D}"/>
              </a:ext>
            </a:extLst>
          </p:cNvPr>
          <p:cNvSpPr>
            <a:spLocks noGrp="1"/>
          </p:cNvSpPr>
          <p:nvPr>
            <p:ph type="dt" sz="half" idx="10"/>
          </p:nvPr>
        </p:nvSpPr>
        <p:spPr/>
        <p:txBody>
          <a:bodyPr/>
          <a:lstStyle/>
          <a:p>
            <a:fld id="{AAE17E2B-9B45-485F-9BD8-F0A23782060F}" type="datetimeFigureOut">
              <a:rPr lang="en-IN" smtClean="0"/>
              <a:t>07/07/24</a:t>
            </a:fld>
            <a:endParaRPr lang="en-IN"/>
          </a:p>
        </p:txBody>
      </p:sp>
      <p:sp>
        <p:nvSpPr>
          <p:cNvPr id="8" name="Footer Placeholder 7">
            <a:extLst>
              <a:ext uri="{FF2B5EF4-FFF2-40B4-BE49-F238E27FC236}">
                <a16:creationId xmlns:a16="http://schemas.microsoft.com/office/drawing/2014/main" id="{27CA04E1-92A9-4D3B-8247-4C40AB9A688C}"/>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8BEB5469-4F41-46C8-BC51-A5FAB42612C0}"/>
              </a:ext>
            </a:extLst>
          </p:cNvPr>
          <p:cNvSpPr>
            <a:spLocks noGrp="1"/>
          </p:cNvSpPr>
          <p:nvPr>
            <p:ph type="sldNum" sz="quarter" idx="12"/>
          </p:nvPr>
        </p:nvSpPr>
        <p:spPr/>
        <p:txBody>
          <a:bodyPr/>
          <a:lstStyle/>
          <a:p>
            <a:fld id="{2A5EC037-CC14-49EB-BE0A-6F8FFE4328D2}" type="slidenum">
              <a:rPr lang="en-IN" smtClean="0"/>
              <a:t>‹#›</a:t>
            </a:fld>
            <a:endParaRPr lang="en-IN"/>
          </a:p>
        </p:txBody>
      </p:sp>
    </p:spTree>
    <p:extLst>
      <p:ext uri="{BB962C8B-B14F-4D97-AF65-F5344CB8AC3E}">
        <p14:creationId xmlns:p14="http://schemas.microsoft.com/office/powerpoint/2010/main" val="2076618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66E67-962A-4719-99E5-248E3411E6B4}"/>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06BF13F3-2134-4FD5-842C-7294B2B5E43E}"/>
              </a:ext>
            </a:extLst>
          </p:cNvPr>
          <p:cNvSpPr>
            <a:spLocks noGrp="1"/>
          </p:cNvSpPr>
          <p:nvPr>
            <p:ph type="dt" sz="half" idx="10"/>
          </p:nvPr>
        </p:nvSpPr>
        <p:spPr/>
        <p:txBody>
          <a:bodyPr/>
          <a:lstStyle/>
          <a:p>
            <a:fld id="{AAE17E2B-9B45-485F-9BD8-F0A23782060F}" type="datetimeFigureOut">
              <a:rPr lang="en-IN" smtClean="0"/>
              <a:t>07/07/24</a:t>
            </a:fld>
            <a:endParaRPr lang="en-IN"/>
          </a:p>
        </p:txBody>
      </p:sp>
      <p:sp>
        <p:nvSpPr>
          <p:cNvPr id="4" name="Footer Placeholder 3">
            <a:extLst>
              <a:ext uri="{FF2B5EF4-FFF2-40B4-BE49-F238E27FC236}">
                <a16:creationId xmlns:a16="http://schemas.microsoft.com/office/drawing/2014/main" id="{02D5F924-A846-4BA7-B539-E7A1C6B0ACEC}"/>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8085584D-EDA7-4E8A-911B-442491CE730C}"/>
              </a:ext>
            </a:extLst>
          </p:cNvPr>
          <p:cNvSpPr>
            <a:spLocks noGrp="1"/>
          </p:cNvSpPr>
          <p:nvPr>
            <p:ph type="sldNum" sz="quarter" idx="12"/>
          </p:nvPr>
        </p:nvSpPr>
        <p:spPr/>
        <p:txBody>
          <a:bodyPr/>
          <a:lstStyle/>
          <a:p>
            <a:fld id="{2A5EC037-CC14-49EB-BE0A-6F8FFE4328D2}" type="slidenum">
              <a:rPr lang="en-IN" smtClean="0"/>
              <a:t>‹#›</a:t>
            </a:fld>
            <a:endParaRPr lang="en-IN"/>
          </a:p>
        </p:txBody>
      </p:sp>
    </p:spTree>
    <p:extLst>
      <p:ext uri="{BB962C8B-B14F-4D97-AF65-F5344CB8AC3E}">
        <p14:creationId xmlns:p14="http://schemas.microsoft.com/office/powerpoint/2010/main" val="3060689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DF2BF2-BBDE-4DA6-8561-28AAAC983DB5}"/>
              </a:ext>
            </a:extLst>
          </p:cNvPr>
          <p:cNvSpPr>
            <a:spLocks noGrp="1"/>
          </p:cNvSpPr>
          <p:nvPr>
            <p:ph type="dt" sz="half" idx="10"/>
          </p:nvPr>
        </p:nvSpPr>
        <p:spPr/>
        <p:txBody>
          <a:bodyPr/>
          <a:lstStyle/>
          <a:p>
            <a:fld id="{AAE17E2B-9B45-485F-9BD8-F0A23782060F}" type="datetimeFigureOut">
              <a:rPr lang="en-IN" smtClean="0"/>
              <a:t>07/07/24</a:t>
            </a:fld>
            <a:endParaRPr lang="en-IN"/>
          </a:p>
        </p:txBody>
      </p:sp>
      <p:sp>
        <p:nvSpPr>
          <p:cNvPr id="3" name="Footer Placeholder 2">
            <a:extLst>
              <a:ext uri="{FF2B5EF4-FFF2-40B4-BE49-F238E27FC236}">
                <a16:creationId xmlns:a16="http://schemas.microsoft.com/office/drawing/2014/main" id="{1B5DFF4C-682D-47EE-99FC-284F8A066CF3}"/>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095DB05E-C339-4BAB-8A75-D814538A1F05}"/>
              </a:ext>
            </a:extLst>
          </p:cNvPr>
          <p:cNvSpPr>
            <a:spLocks noGrp="1"/>
          </p:cNvSpPr>
          <p:nvPr>
            <p:ph type="sldNum" sz="quarter" idx="12"/>
          </p:nvPr>
        </p:nvSpPr>
        <p:spPr/>
        <p:txBody>
          <a:bodyPr/>
          <a:lstStyle/>
          <a:p>
            <a:fld id="{2A5EC037-CC14-49EB-BE0A-6F8FFE4328D2}" type="slidenum">
              <a:rPr lang="en-IN" smtClean="0"/>
              <a:t>‹#›</a:t>
            </a:fld>
            <a:endParaRPr lang="en-IN"/>
          </a:p>
        </p:txBody>
      </p:sp>
    </p:spTree>
    <p:extLst>
      <p:ext uri="{BB962C8B-B14F-4D97-AF65-F5344CB8AC3E}">
        <p14:creationId xmlns:p14="http://schemas.microsoft.com/office/powerpoint/2010/main" val="1141467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11E06-0367-484E-9CED-9FFD990D85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01AE76EB-3600-4D22-AD09-8D32AEFA7F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4DB84C1E-E9A2-474F-A6B9-EECE673DC1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7FA289-F78F-4852-85EB-29219776B8E5}"/>
              </a:ext>
            </a:extLst>
          </p:cNvPr>
          <p:cNvSpPr>
            <a:spLocks noGrp="1"/>
          </p:cNvSpPr>
          <p:nvPr>
            <p:ph type="dt" sz="half" idx="10"/>
          </p:nvPr>
        </p:nvSpPr>
        <p:spPr/>
        <p:txBody>
          <a:bodyPr/>
          <a:lstStyle/>
          <a:p>
            <a:fld id="{AAE17E2B-9B45-485F-9BD8-F0A23782060F}" type="datetimeFigureOut">
              <a:rPr lang="en-IN" smtClean="0"/>
              <a:t>07/07/24</a:t>
            </a:fld>
            <a:endParaRPr lang="en-IN"/>
          </a:p>
        </p:txBody>
      </p:sp>
      <p:sp>
        <p:nvSpPr>
          <p:cNvPr id="6" name="Footer Placeholder 5">
            <a:extLst>
              <a:ext uri="{FF2B5EF4-FFF2-40B4-BE49-F238E27FC236}">
                <a16:creationId xmlns:a16="http://schemas.microsoft.com/office/drawing/2014/main" id="{9233B672-524E-452B-8A2A-F09B666574D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CAA511E-A186-45CE-A275-290EC9E793C3}"/>
              </a:ext>
            </a:extLst>
          </p:cNvPr>
          <p:cNvSpPr>
            <a:spLocks noGrp="1"/>
          </p:cNvSpPr>
          <p:nvPr>
            <p:ph type="sldNum" sz="quarter" idx="12"/>
          </p:nvPr>
        </p:nvSpPr>
        <p:spPr/>
        <p:txBody>
          <a:bodyPr/>
          <a:lstStyle/>
          <a:p>
            <a:fld id="{2A5EC037-CC14-49EB-BE0A-6F8FFE4328D2}" type="slidenum">
              <a:rPr lang="en-IN" smtClean="0"/>
              <a:t>‹#›</a:t>
            </a:fld>
            <a:endParaRPr lang="en-IN"/>
          </a:p>
        </p:txBody>
      </p:sp>
    </p:spTree>
    <p:extLst>
      <p:ext uri="{BB962C8B-B14F-4D97-AF65-F5344CB8AC3E}">
        <p14:creationId xmlns:p14="http://schemas.microsoft.com/office/powerpoint/2010/main" val="3906816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84B73-A6D6-41A4-80B8-AD24B8C86F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06DEA63E-C85D-4A3E-835C-585C525FEE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FECB77BD-30D8-4E1B-94CB-AFE1DE81CD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0C3D09-3EC0-4202-BE27-F37CEE8A5EE3}"/>
              </a:ext>
            </a:extLst>
          </p:cNvPr>
          <p:cNvSpPr>
            <a:spLocks noGrp="1"/>
          </p:cNvSpPr>
          <p:nvPr>
            <p:ph type="dt" sz="half" idx="10"/>
          </p:nvPr>
        </p:nvSpPr>
        <p:spPr/>
        <p:txBody>
          <a:bodyPr/>
          <a:lstStyle/>
          <a:p>
            <a:fld id="{AAE17E2B-9B45-485F-9BD8-F0A23782060F}" type="datetimeFigureOut">
              <a:rPr lang="en-IN" smtClean="0"/>
              <a:t>07/07/24</a:t>
            </a:fld>
            <a:endParaRPr lang="en-IN"/>
          </a:p>
        </p:txBody>
      </p:sp>
      <p:sp>
        <p:nvSpPr>
          <p:cNvPr id="6" name="Footer Placeholder 5">
            <a:extLst>
              <a:ext uri="{FF2B5EF4-FFF2-40B4-BE49-F238E27FC236}">
                <a16:creationId xmlns:a16="http://schemas.microsoft.com/office/drawing/2014/main" id="{88CEE062-6311-4347-96F1-12F2104C7A90}"/>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39852619-5777-46F7-89EA-9D0ABBB62B32}"/>
              </a:ext>
            </a:extLst>
          </p:cNvPr>
          <p:cNvSpPr>
            <a:spLocks noGrp="1"/>
          </p:cNvSpPr>
          <p:nvPr>
            <p:ph type="sldNum" sz="quarter" idx="12"/>
          </p:nvPr>
        </p:nvSpPr>
        <p:spPr/>
        <p:txBody>
          <a:bodyPr/>
          <a:lstStyle/>
          <a:p>
            <a:fld id="{2A5EC037-CC14-49EB-BE0A-6F8FFE4328D2}" type="slidenum">
              <a:rPr lang="en-IN" smtClean="0"/>
              <a:t>‹#›</a:t>
            </a:fld>
            <a:endParaRPr lang="en-IN"/>
          </a:p>
        </p:txBody>
      </p:sp>
    </p:spTree>
    <p:extLst>
      <p:ext uri="{BB962C8B-B14F-4D97-AF65-F5344CB8AC3E}">
        <p14:creationId xmlns:p14="http://schemas.microsoft.com/office/powerpoint/2010/main" val="3451542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CA3AE4-D9DF-451F-89C2-A3F9C36EBC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557D08D9-CD9D-4037-BEB1-ED14CE0DC1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BF44ECA-F040-40A7-A5C9-2FA5C3A699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E17E2B-9B45-485F-9BD8-F0A23782060F}" type="datetimeFigureOut">
              <a:rPr lang="en-IN" smtClean="0"/>
              <a:t>07/07/24</a:t>
            </a:fld>
            <a:endParaRPr lang="en-IN"/>
          </a:p>
        </p:txBody>
      </p:sp>
      <p:sp>
        <p:nvSpPr>
          <p:cNvPr id="5" name="Footer Placeholder 4">
            <a:extLst>
              <a:ext uri="{FF2B5EF4-FFF2-40B4-BE49-F238E27FC236}">
                <a16:creationId xmlns:a16="http://schemas.microsoft.com/office/drawing/2014/main" id="{3D7356B4-1202-455D-B018-C113CE42B7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C0CF79B7-9E09-4DA0-A688-8CA5E8F3F6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5EC037-CC14-49EB-BE0A-6F8FFE4328D2}" type="slidenum">
              <a:rPr lang="en-IN" smtClean="0"/>
              <a:t>‹#›</a:t>
            </a:fld>
            <a:endParaRPr lang="en-IN"/>
          </a:p>
        </p:txBody>
      </p:sp>
    </p:spTree>
    <p:extLst>
      <p:ext uri="{BB962C8B-B14F-4D97-AF65-F5344CB8AC3E}">
        <p14:creationId xmlns:p14="http://schemas.microsoft.com/office/powerpoint/2010/main" val="21861118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8.svg"/></Relationships>
</file>

<file path=ppt/slides/_rels/slide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4.sv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8.sv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8.svg"/></Relationships>
</file>

<file path=ppt/slides/_rels/slide1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8.svg"/></Relationships>
</file>

<file path=ppt/slides/_rels/slide2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4.sv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8.sv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8.svg"/></Relationships>
</file>

<file path=ppt/slides/_rels/slide2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4.sv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8" Type="http://schemas.openxmlformats.org/officeDocument/2006/relationships/hyperlink" Target="https://theproductmanager.com/topics/jobs-to-be-done-examples/" TargetMode="External"/><Relationship Id="rId3" Type="http://schemas.openxmlformats.org/officeDocument/2006/relationships/image" Target="../media/image8.svg"/><Relationship Id="rId7" Type="http://schemas.openxmlformats.org/officeDocument/2006/relationships/hyperlink" Target="https://aprimo.com/blog/content-architecture" TargetMode="Externa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hyperlink" Target="https://segment.com/docs/" TargetMode="External"/><Relationship Id="rId5" Type="http://schemas.openxmlformats.org/officeDocument/2006/relationships/hyperlink" Target="https://www.nngroup.com/articles/information-foraging/" TargetMode="External"/><Relationship Id="rId10" Type="http://schemas.openxmlformats.org/officeDocument/2006/relationships/image" Target="../media/image4.svg"/><Relationship Id="rId4" Type="http://schemas.openxmlformats.org/officeDocument/2006/relationships/hyperlink" Target="https://sebreilly.com/essays/writing-narration-in-the-future-tense/" TargetMode="External"/><Relationship Id="rId9"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svg"/><Relationship Id="rId7" Type="http://schemas.openxmlformats.org/officeDocument/2006/relationships/image" Target="../media/image17.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19.sv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hyperlink" Target="https://sebreilly.com/essays/writing-narration-in-the-future-tens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14F561D-C965-4BDF-8CB4-E3C6CB15CF73}"/>
              </a:ext>
            </a:extLst>
          </p:cNvPr>
          <p:cNvSpPr>
            <a:spLocks noGrp="1"/>
          </p:cNvSpPr>
          <p:nvPr>
            <p:ph type="subTitle" idx="1"/>
          </p:nvPr>
        </p:nvSpPr>
        <p:spPr/>
        <p:txBody>
          <a:bodyPr/>
          <a:lstStyle/>
          <a:p>
            <a:endParaRPr lang="en-IN"/>
          </a:p>
        </p:txBody>
      </p:sp>
      <p:sp>
        <p:nvSpPr>
          <p:cNvPr id="14" name="Title 13">
            <a:extLst>
              <a:ext uri="{FF2B5EF4-FFF2-40B4-BE49-F238E27FC236}">
                <a16:creationId xmlns:a16="http://schemas.microsoft.com/office/drawing/2014/main" id="{ECBE5289-4C17-45AF-8934-4772D9D9463A}"/>
              </a:ext>
            </a:extLst>
          </p:cNvPr>
          <p:cNvSpPr>
            <a:spLocks noGrp="1"/>
          </p:cNvSpPr>
          <p:nvPr>
            <p:ph type="ctrTitle"/>
          </p:nvPr>
        </p:nvSpPr>
        <p:spPr/>
        <p:txBody>
          <a:bodyPr/>
          <a:lstStyle/>
          <a:p>
            <a:endParaRPr lang="en-IN"/>
          </a:p>
        </p:txBody>
      </p:sp>
      <p:pic>
        <p:nvPicPr>
          <p:cNvPr id="16" name="Graphic 15">
            <a:extLst>
              <a:ext uri="{FF2B5EF4-FFF2-40B4-BE49-F238E27FC236}">
                <a16:creationId xmlns:a16="http://schemas.microsoft.com/office/drawing/2014/main" id="{8A992251-31FF-4002-8BEF-679DBBBEC91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10160"/>
            <a:ext cx="12192000" cy="6858000"/>
          </a:xfrm>
          <a:prstGeom prst="rect">
            <a:avLst/>
          </a:prstGeom>
        </p:spPr>
      </p:pic>
      <p:pic>
        <p:nvPicPr>
          <p:cNvPr id="18" name="Graphic 17">
            <a:extLst>
              <a:ext uri="{FF2B5EF4-FFF2-40B4-BE49-F238E27FC236}">
                <a16:creationId xmlns:a16="http://schemas.microsoft.com/office/drawing/2014/main" id="{59F37D04-357B-4F09-B358-026A757F83E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3240" y="495935"/>
            <a:ext cx="3418840" cy="433209"/>
          </a:xfrm>
          <a:prstGeom prst="rect">
            <a:avLst/>
          </a:prstGeom>
        </p:spPr>
      </p:pic>
      <p:pic>
        <p:nvPicPr>
          <p:cNvPr id="22" name="Graphic 21">
            <a:extLst>
              <a:ext uri="{FF2B5EF4-FFF2-40B4-BE49-F238E27FC236}">
                <a16:creationId xmlns:a16="http://schemas.microsoft.com/office/drawing/2014/main" id="{99B29358-2BE2-4796-882F-18F1EAD957C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0" y="1515656"/>
            <a:ext cx="2461895" cy="651678"/>
          </a:xfrm>
          <a:prstGeom prst="rect">
            <a:avLst/>
          </a:prstGeom>
        </p:spPr>
      </p:pic>
      <p:sp>
        <p:nvSpPr>
          <p:cNvPr id="23" name="TextBox 22">
            <a:extLst>
              <a:ext uri="{FF2B5EF4-FFF2-40B4-BE49-F238E27FC236}">
                <a16:creationId xmlns:a16="http://schemas.microsoft.com/office/drawing/2014/main" id="{EFF70192-4993-4E56-BEAF-11A70DCA6802}"/>
              </a:ext>
            </a:extLst>
          </p:cNvPr>
          <p:cNvSpPr txBox="1"/>
          <p:nvPr/>
        </p:nvSpPr>
        <p:spPr>
          <a:xfrm>
            <a:off x="291147" y="1605280"/>
            <a:ext cx="2170748" cy="492443"/>
          </a:xfrm>
          <a:prstGeom prst="rect">
            <a:avLst/>
          </a:prstGeom>
          <a:noFill/>
        </p:spPr>
        <p:txBody>
          <a:bodyPr wrap="square" rtlCol="0">
            <a:spAutoFit/>
          </a:bodyPr>
          <a:lstStyle/>
          <a:p>
            <a:r>
              <a:rPr lang="en-US" sz="2600">
                <a:latin typeface="Red hat display" panose="02010303040201060303" pitchFamily="2" charset="0"/>
                <a:ea typeface="Red hat display" panose="02010303040201060303" pitchFamily="2" charset="0"/>
                <a:cs typeface="Red hat display" panose="02010303040201060303" pitchFamily="2" charset="0"/>
              </a:rPr>
              <a:t>Webinar On</a:t>
            </a:r>
            <a:endParaRPr lang="en-IN" sz="2600">
              <a:latin typeface="Red hat display" panose="02010303040201060303" pitchFamily="2" charset="0"/>
              <a:ea typeface="Red hat display" panose="02010303040201060303" pitchFamily="2" charset="0"/>
              <a:cs typeface="Red hat display" panose="02010303040201060303" pitchFamily="2" charset="0"/>
            </a:endParaRPr>
          </a:p>
        </p:txBody>
      </p:sp>
      <p:sp>
        <p:nvSpPr>
          <p:cNvPr id="26" name="TextBox 25">
            <a:extLst>
              <a:ext uri="{FF2B5EF4-FFF2-40B4-BE49-F238E27FC236}">
                <a16:creationId xmlns:a16="http://schemas.microsoft.com/office/drawing/2014/main" id="{7AE4983A-C11F-42CF-85E3-04F7271D2638}"/>
              </a:ext>
            </a:extLst>
          </p:cNvPr>
          <p:cNvSpPr txBox="1"/>
          <p:nvPr/>
        </p:nvSpPr>
        <p:spPr>
          <a:xfrm>
            <a:off x="291147" y="2324502"/>
            <a:ext cx="7735254" cy="1446550"/>
          </a:xfrm>
          <a:prstGeom prst="rect">
            <a:avLst/>
          </a:prstGeom>
          <a:noFill/>
        </p:spPr>
        <p:txBody>
          <a:bodyPr wrap="square" rtlCol="0">
            <a:spAutoFit/>
          </a:bodyPr>
          <a:lstStyle/>
          <a:p>
            <a:r>
              <a:rPr lang="en-US" sz="4400" b="1">
                <a:latin typeface="Calibri" panose="020F0502020204030204" pitchFamily="34" charset="0"/>
                <a:ea typeface="Calibri" panose="020F0502020204030204" pitchFamily="34" charset="0"/>
              </a:rPr>
              <a:t>Centering</a:t>
            </a:r>
            <a:r>
              <a:rPr lang="en-GB" sz="4400" b="1">
                <a:latin typeface="Calibri" panose="020F0502020204030204" pitchFamily="34" charset="0"/>
                <a:ea typeface="Calibri" panose="020F0502020204030204" pitchFamily="34" charset="0"/>
              </a:rPr>
              <a:t> </a:t>
            </a:r>
            <a:r>
              <a:rPr lang="en-GB" sz="4400" b="1" dirty="0">
                <a:latin typeface="Calibri" panose="020F0502020204030204" pitchFamily="34" charset="0"/>
                <a:ea typeface="Calibri" panose="020F0502020204030204" pitchFamily="34" charset="0"/>
              </a:rPr>
              <a:t>Your Customer in Content</a:t>
            </a:r>
            <a:endParaRPr lang="en-GB" sz="4400" b="1" dirty="0">
              <a:latin typeface="Red hat display" panose="02010303040201060303" pitchFamily="2" charset="0"/>
            </a:endParaRPr>
          </a:p>
        </p:txBody>
      </p:sp>
      <p:sp>
        <p:nvSpPr>
          <p:cNvPr id="27" name="TextBox 26">
            <a:extLst>
              <a:ext uri="{FF2B5EF4-FFF2-40B4-BE49-F238E27FC236}">
                <a16:creationId xmlns:a16="http://schemas.microsoft.com/office/drawing/2014/main" id="{BE994CB9-7473-4F10-9FE7-10731382BE14}"/>
              </a:ext>
            </a:extLst>
          </p:cNvPr>
          <p:cNvSpPr txBox="1"/>
          <p:nvPr/>
        </p:nvSpPr>
        <p:spPr>
          <a:xfrm>
            <a:off x="6096000" y="4888468"/>
            <a:ext cx="1088571" cy="369332"/>
          </a:xfrm>
          <a:prstGeom prst="rect">
            <a:avLst/>
          </a:prstGeom>
          <a:noFill/>
        </p:spPr>
        <p:txBody>
          <a:bodyPr wrap="square" rtlCol="0">
            <a:spAutoFit/>
          </a:bodyPr>
          <a:lstStyle/>
          <a:p>
            <a:r>
              <a:rPr lang="en-US" b="1" dirty="0">
                <a:latin typeface="Nunito" panose="00000500000000000000" pitchFamily="2" charset="0"/>
              </a:rPr>
              <a:t>Speaker</a:t>
            </a:r>
            <a:endParaRPr lang="en-IN" b="1" dirty="0">
              <a:latin typeface="Nunito" panose="00000500000000000000" pitchFamily="2" charset="0"/>
            </a:endParaRPr>
          </a:p>
        </p:txBody>
      </p:sp>
      <p:sp>
        <p:nvSpPr>
          <p:cNvPr id="28" name="TextBox 27">
            <a:extLst>
              <a:ext uri="{FF2B5EF4-FFF2-40B4-BE49-F238E27FC236}">
                <a16:creationId xmlns:a16="http://schemas.microsoft.com/office/drawing/2014/main" id="{19AB19F5-F730-4757-80F0-1C8AD0F215A2}"/>
              </a:ext>
            </a:extLst>
          </p:cNvPr>
          <p:cNvSpPr txBox="1"/>
          <p:nvPr/>
        </p:nvSpPr>
        <p:spPr>
          <a:xfrm>
            <a:off x="4223563" y="5257043"/>
            <a:ext cx="4833443" cy="1107996"/>
          </a:xfrm>
          <a:prstGeom prst="rect">
            <a:avLst/>
          </a:prstGeom>
          <a:noFill/>
        </p:spPr>
        <p:txBody>
          <a:bodyPr wrap="square" rtlCol="0">
            <a:spAutoFit/>
          </a:bodyPr>
          <a:lstStyle/>
          <a:p>
            <a:pPr algn="ctr"/>
            <a:r>
              <a:rPr lang="en-GB" sz="2200" b="1" dirty="0">
                <a:solidFill>
                  <a:srgbClr val="8005D8"/>
                </a:solidFill>
                <a:latin typeface="Nunito" panose="00000500000000000000" pitchFamily="2" charset="0"/>
              </a:rPr>
              <a:t>Mysti Berry</a:t>
            </a:r>
          </a:p>
          <a:p>
            <a:pPr algn="ctr"/>
            <a:r>
              <a:rPr lang="en-IN" sz="2200" dirty="0">
                <a:solidFill>
                  <a:srgbClr val="8005D8"/>
                </a:solidFill>
                <a:latin typeface="Nunito" panose="00000500000000000000" pitchFamily="2" charset="0"/>
              </a:rPr>
              <a:t>Technical Writer</a:t>
            </a:r>
          </a:p>
          <a:p>
            <a:pPr algn="ctr"/>
            <a:r>
              <a:rPr lang="en-IN" sz="2200" dirty="0">
                <a:solidFill>
                  <a:srgbClr val="8005D8"/>
                </a:solidFill>
                <a:latin typeface="Nunito" panose="00000500000000000000" pitchFamily="2" charset="0"/>
              </a:rPr>
              <a:t>CrowdStrike </a:t>
            </a:r>
          </a:p>
        </p:txBody>
      </p:sp>
    </p:spTree>
    <p:extLst>
      <p:ext uri="{BB962C8B-B14F-4D97-AF65-F5344CB8AC3E}">
        <p14:creationId xmlns:p14="http://schemas.microsoft.com/office/powerpoint/2010/main" val="2436497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D09BC0BE-D88C-4076-A742-BD8D0C0739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1198"/>
            <a:ext cx="12192000" cy="6857999"/>
          </a:xfrm>
          <a:prstGeom prst="rect">
            <a:avLst/>
          </a:prstGeom>
        </p:spPr>
      </p:pic>
      <p:sp>
        <p:nvSpPr>
          <p:cNvPr id="2" name="Title 1">
            <a:extLst>
              <a:ext uri="{FF2B5EF4-FFF2-40B4-BE49-F238E27FC236}">
                <a16:creationId xmlns:a16="http://schemas.microsoft.com/office/drawing/2014/main" id="{F75758F1-3A3D-46E5-AEEE-5638EE3D132D}"/>
              </a:ext>
            </a:extLst>
          </p:cNvPr>
          <p:cNvSpPr>
            <a:spLocks noGrp="1"/>
          </p:cNvSpPr>
          <p:nvPr>
            <p:ph type="title"/>
          </p:nvPr>
        </p:nvSpPr>
        <p:spPr/>
        <p:txBody>
          <a:bodyPr/>
          <a:lstStyle/>
          <a:p>
            <a:pPr algn="ctr"/>
            <a:r>
              <a:rPr lang="en-IN" b="1" dirty="0">
                <a:latin typeface="Red hat display" panose="02010503040201060303" pitchFamily="2" charset="0"/>
              </a:rPr>
              <a:t>What would center the user?</a:t>
            </a:r>
          </a:p>
        </p:txBody>
      </p:sp>
      <p:sp>
        <p:nvSpPr>
          <p:cNvPr id="3" name="Content Placeholder 2">
            <a:extLst>
              <a:ext uri="{FF2B5EF4-FFF2-40B4-BE49-F238E27FC236}">
                <a16:creationId xmlns:a16="http://schemas.microsoft.com/office/drawing/2014/main" id="{8A7E641E-7FA6-4428-A56B-5E46840C422B}"/>
              </a:ext>
            </a:extLst>
          </p:cNvPr>
          <p:cNvSpPr>
            <a:spLocks noGrp="1"/>
          </p:cNvSpPr>
          <p:nvPr>
            <p:ph idx="1"/>
          </p:nvPr>
        </p:nvSpPr>
        <p:spPr>
          <a:xfrm>
            <a:off x="838200" y="2057011"/>
            <a:ext cx="10317480" cy="4074158"/>
          </a:xfrm>
        </p:spPr>
        <p:txBody>
          <a:bodyPr>
            <a:normAutofit fontScale="77500" lnSpcReduction="20000"/>
          </a:bodyPr>
          <a:lstStyle/>
          <a:p>
            <a:r>
              <a:rPr lang="en-IN" sz="4400" b="1" strike="sngStrike" dirty="0"/>
              <a:t>Oracle</a:t>
            </a:r>
            <a:r>
              <a:rPr lang="en-IN" sz="4400" strike="sngStrike" dirty="0"/>
              <a:t> is the world’s most popular database. </a:t>
            </a:r>
            <a:r>
              <a:rPr lang="en-IN" sz="4400" dirty="0"/>
              <a:t>Use Oracle, the world’s most popular database…</a:t>
            </a:r>
            <a:br>
              <a:rPr lang="en-IN" sz="4400" dirty="0"/>
            </a:br>
            <a:endParaRPr lang="en-IN" sz="4400" dirty="0"/>
          </a:p>
          <a:p>
            <a:r>
              <a:rPr lang="en-US" sz="4400" dirty="0"/>
              <a:t>With ODP.NET, </a:t>
            </a:r>
            <a:r>
              <a:rPr lang="en-US" sz="4400" b="1" dirty="0"/>
              <a:t>you</a:t>
            </a:r>
            <a:r>
              <a:rPr lang="en-US" sz="4400" dirty="0"/>
              <a:t> can easily deploy Managed and Unmanaged Drivers</a:t>
            </a:r>
            <a:r>
              <a:rPr lang="en-US" sz="4400" strike="sngStrike" dirty="0"/>
              <a:t> can be deployed easily </a:t>
            </a:r>
            <a:r>
              <a:rPr lang="en-US" sz="4400" dirty="0"/>
              <a:t>to common hosted and third-party cloud environments through Web deploy.</a:t>
            </a:r>
            <a:br>
              <a:rPr lang="en-US" sz="4400" dirty="0"/>
            </a:br>
            <a:endParaRPr lang="en-US" sz="4400" dirty="0"/>
          </a:p>
          <a:p>
            <a:r>
              <a:rPr lang="en-US" sz="4400" b="1" strike="sngStrike" dirty="0"/>
              <a:t>This article </a:t>
            </a:r>
            <a:r>
              <a:rPr lang="en-US" sz="4400" strike="sngStrike" dirty="0"/>
              <a:t>provides links to </a:t>
            </a:r>
            <a:r>
              <a:rPr lang="en-US" sz="4400" dirty="0"/>
              <a:t>Download the Microsoft Build of OpenJDK.</a:t>
            </a:r>
          </a:p>
          <a:p>
            <a:pPr marL="0" indent="0">
              <a:buNone/>
            </a:pPr>
            <a:endParaRPr lang="en-US" sz="4400" dirty="0"/>
          </a:p>
          <a:p>
            <a:pPr marL="0" indent="0">
              <a:buNone/>
            </a:pPr>
            <a:endParaRPr lang="en-IN" sz="1800" dirty="0">
              <a:latin typeface="Nunito" pitchFamily="2" charset="0"/>
            </a:endParaRPr>
          </a:p>
          <a:p>
            <a:endParaRPr lang="en-IN" sz="1800" dirty="0">
              <a:latin typeface="Nunito" pitchFamily="2" charset="0"/>
            </a:endParaRPr>
          </a:p>
          <a:p>
            <a:endParaRPr lang="en-IN" sz="1800" dirty="0">
              <a:latin typeface="Nunito" pitchFamily="2" charset="0"/>
            </a:endParaRPr>
          </a:p>
          <a:p>
            <a:endParaRPr lang="en-IN" sz="1800" dirty="0">
              <a:latin typeface="Nunito" pitchFamily="2" charset="0"/>
            </a:endParaRPr>
          </a:p>
          <a:p>
            <a:endParaRPr lang="en-IN" sz="1800" dirty="0">
              <a:latin typeface="Nunito" pitchFamily="2" charset="0"/>
            </a:endParaRPr>
          </a:p>
        </p:txBody>
      </p:sp>
      <p:pic>
        <p:nvPicPr>
          <p:cNvPr id="8" name="Graphic 7">
            <a:extLst>
              <a:ext uri="{FF2B5EF4-FFF2-40B4-BE49-F238E27FC236}">
                <a16:creationId xmlns:a16="http://schemas.microsoft.com/office/drawing/2014/main" id="{E5ECC9BA-14DD-4AEC-8719-1EFAFAFBC6F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826271" y="6256655"/>
            <a:ext cx="2090651" cy="264911"/>
          </a:xfrm>
          <a:prstGeom prst="rect">
            <a:avLst/>
          </a:prstGeom>
        </p:spPr>
      </p:pic>
    </p:spTree>
    <p:extLst>
      <p:ext uri="{BB962C8B-B14F-4D97-AF65-F5344CB8AC3E}">
        <p14:creationId xmlns:p14="http://schemas.microsoft.com/office/powerpoint/2010/main" val="23863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D09BC0BE-D88C-4076-A742-BD8D0C0739A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1198"/>
            <a:ext cx="12192000" cy="6857999"/>
          </a:xfrm>
          <a:prstGeom prst="rect">
            <a:avLst/>
          </a:prstGeom>
        </p:spPr>
      </p:pic>
      <p:sp>
        <p:nvSpPr>
          <p:cNvPr id="2" name="Title 1">
            <a:extLst>
              <a:ext uri="{FF2B5EF4-FFF2-40B4-BE49-F238E27FC236}">
                <a16:creationId xmlns:a16="http://schemas.microsoft.com/office/drawing/2014/main" id="{F75758F1-3A3D-46E5-AEEE-5638EE3D132D}"/>
              </a:ext>
            </a:extLst>
          </p:cNvPr>
          <p:cNvSpPr>
            <a:spLocks noGrp="1"/>
          </p:cNvSpPr>
          <p:nvPr>
            <p:ph type="title"/>
          </p:nvPr>
        </p:nvSpPr>
        <p:spPr/>
        <p:txBody>
          <a:bodyPr/>
          <a:lstStyle/>
          <a:p>
            <a:pPr algn="ctr"/>
            <a:r>
              <a:rPr lang="en-IN" b="1" dirty="0">
                <a:latin typeface="Red hat display" panose="02010503040201060303" pitchFamily="2" charset="0"/>
              </a:rPr>
              <a:t>Summary: POV and word choice guidelines</a:t>
            </a:r>
          </a:p>
        </p:txBody>
      </p:sp>
      <p:sp>
        <p:nvSpPr>
          <p:cNvPr id="3" name="Content Placeholder 2">
            <a:extLst>
              <a:ext uri="{FF2B5EF4-FFF2-40B4-BE49-F238E27FC236}">
                <a16:creationId xmlns:a16="http://schemas.microsoft.com/office/drawing/2014/main" id="{8A7E641E-7FA6-4428-A56B-5E46840C422B}"/>
              </a:ext>
            </a:extLst>
          </p:cNvPr>
          <p:cNvSpPr>
            <a:spLocks noGrp="1"/>
          </p:cNvSpPr>
          <p:nvPr>
            <p:ph idx="1"/>
          </p:nvPr>
        </p:nvSpPr>
        <p:spPr>
          <a:xfrm>
            <a:off x="838200" y="2057011"/>
            <a:ext cx="10515600" cy="3720640"/>
          </a:xfrm>
        </p:spPr>
        <p:txBody>
          <a:bodyPr>
            <a:normAutofit/>
          </a:bodyPr>
          <a:lstStyle/>
          <a:p>
            <a:r>
              <a:rPr lang="en-IN" dirty="0">
                <a:latin typeface="Nunito" pitchFamily="2" charset="0"/>
              </a:rPr>
              <a:t>Use “you” instead of “us” as the subject, or the imperative (the implied “you”)</a:t>
            </a:r>
          </a:p>
          <a:p>
            <a:r>
              <a:rPr lang="en-IN" dirty="0">
                <a:latin typeface="Nunito" pitchFamily="2" charset="0"/>
              </a:rPr>
              <a:t>Avoid self-reflexive text</a:t>
            </a:r>
          </a:p>
          <a:p>
            <a:r>
              <a:rPr lang="en-IN" dirty="0">
                <a:latin typeface="Nunito" pitchFamily="2" charset="0"/>
              </a:rPr>
              <a:t>Make the customer the subject of the sentence whenever possible.</a:t>
            </a:r>
          </a:p>
          <a:p>
            <a:pPr lvl="1"/>
            <a:r>
              <a:rPr lang="en-IN" dirty="0">
                <a:latin typeface="Nunito" pitchFamily="2" charset="0"/>
              </a:rPr>
              <a:t>Reference content offers fewer chances to do this. </a:t>
            </a:r>
          </a:p>
          <a:p>
            <a:pPr lvl="1"/>
            <a:r>
              <a:rPr lang="en-IN" dirty="0">
                <a:latin typeface="Nunito" pitchFamily="2" charset="0"/>
              </a:rPr>
              <a:t>Concision and friendliness are sometimes at odds.</a:t>
            </a:r>
            <a:endParaRPr lang="en-IN" sz="1800" dirty="0">
              <a:latin typeface="Nunito" pitchFamily="2" charset="0"/>
            </a:endParaRPr>
          </a:p>
          <a:p>
            <a:endParaRPr lang="en-IN" sz="1800" dirty="0">
              <a:latin typeface="Nunito" pitchFamily="2" charset="0"/>
            </a:endParaRPr>
          </a:p>
        </p:txBody>
      </p:sp>
      <p:pic>
        <p:nvPicPr>
          <p:cNvPr id="8" name="Graphic 7">
            <a:extLst>
              <a:ext uri="{FF2B5EF4-FFF2-40B4-BE49-F238E27FC236}">
                <a16:creationId xmlns:a16="http://schemas.microsoft.com/office/drawing/2014/main" id="{E5ECC9BA-14DD-4AEC-8719-1EFAFAFBC6F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26271" y="6256655"/>
            <a:ext cx="2090651" cy="264911"/>
          </a:xfrm>
          <a:prstGeom prst="rect">
            <a:avLst/>
          </a:prstGeom>
        </p:spPr>
      </p:pic>
    </p:spTree>
    <p:extLst>
      <p:ext uri="{BB962C8B-B14F-4D97-AF65-F5344CB8AC3E}">
        <p14:creationId xmlns:p14="http://schemas.microsoft.com/office/powerpoint/2010/main" val="2227603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D09BC0BE-D88C-4076-A742-BD8D0C0739A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10418"/>
            <a:ext cx="12192000" cy="6857999"/>
          </a:xfrm>
          <a:prstGeom prst="rect">
            <a:avLst/>
          </a:prstGeom>
        </p:spPr>
      </p:pic>
      <p:sp>
        <p:nvSpPr>
          <p:cNvPr id="2" name="Title 1">
            <a:extLst>
              <a:ext uri="{FF2B5EF4-FFF2-40B4-BE49-F238E27FC236}">
                <a16:creationId xmlns:a16="http://schemas.microsoft.com/office/drawing/2014/main" id="{F75758F1-3A3D-46E5-AEEE-5638EE3D132D}"/>
              </a:ext>
            </a:extLst>
          </p:cNvPr>
          <p:cNvSpPr>
            <a:spLocks noGrp="1"/>
          </p:cNvSpPr>
          <p:nvPr>
            <p:ph type="title"/>
          </p:nvPr>
        </p:nvSpPr>
        <p:spPr/>
        <p:txBody>
          <a:bodyPr/>
          <a:lstStyle/>
          <a:p>
            <a:pPr algn="ctr"/>
            <a:r>
              <a:rPr lang="en-IN" b="1" dirty="0">
                <a:latin typeface="Red hat display" panose="02010503040201060303" pitchFamily="2" charset="0"/>
              </a:rPr>
              <a:t>Centering with workflow diagrams</a:t>
            </a:r>
          </a:p>
        </p:txBody>
      </p:sp>
      <p:sp>
        <p:nvSpPr>
          <p:cNvPr id="3" name="Content Placeholder 2">
            <a:extLst>
              <a:ext uri="{FF2B5EF4-FFF2-40B4-BE49-F238E27FC236}">
                <a16:creationId xmlns:a16="http://schemas.microsoft.com/office/drawing/2014/main" id="{8A7E641E-7FA6-4428-A56B-5E46840C422B}"/>
              </a:ext>
            </a:extLst>
          </p:cNvPr>
          <p:cNvSpPr>
            <a:spLocks noGrp="1"/>
          </p:cNvSpPr>
          <p:nvPr>
            <p:ph idx="1"/>
          </p:nvPr>
        </p:nvSpPr>
        <p:spPr>
          <a:xfrm>
            <a:off x="838200" y="2057011"/>
            <a:ext cx="10317480" cy="3720640"/>
          </a:xfrm>
        </p:spPr>
        <p:txBody>
          <a:bodyPr>
            <a:normAutofit/>
          </a:bodyPr>
          <a:lstStyle/>
          <a:p>
            <a:r>
              <a:rPr lang="en-IN" dirty="0">
                <a:latin typeface="Nunito" pitchFamily="2" charset="0"/>
              </a:rPr>
              <a:t>We often start a workflow with the first thing that happens. That choice doesn’t always center the user.</a:t>
            </a:r>
          </a:p>
          <a:p>
            <a:r>
              <a:rPr lang="en-IN" dirty="0">
                <a:latin typeface="Nunito" pitchFamily="2" charset="0"/>
              </a:rPr>
              <a:t>Left vs. right matters (for English readers).</a:t>
            </a:r>
          </a:p>
          <a:p>
            <a:r>
              <a:rPr lang="en-IN" dirty="0">
                <a:latin typeface="Nunito" pitchFamily="2" charset="0"/>
              </a:rPr>
              <a:t>Describe the workflow in terms of the customer’s job to be done.</a:t>
            </a:r>
          </a:p>
          <a:p>
            <a:endParaRPr lang="en-IN" sz="1800" dirty="0">
              <a:latin typeface="Nunito" pitchFamily="2" charset="0"/>
            </a:endParaRPr>
          </a:p>
          <a:p>
            <a:endParaRPr lang="en-IN" sz="1800" dirty="0">
              <a:latin typeface="Nunito" pitchFamily="2" charset="0"/>
            </a:endParaRPr>
          </a:p>
          <a:p>
            <a:endParaRPr lang="en-IN" sz="1800" dirty="0">
              <a:latin typeface="Nunito" pitchFamily="2" charset="0"/>
            </a:endParaRPr>
          </a:p>
          <a:p>
            <a:endParaRPr lang="en-IN" sz="1800" dirty="0">
              <a:latin typeface="Nunito" pitchFamily="2" charset="0"/>
            </a:endParaRPr>
          </a:p>
        </p:txBody>
      </p:sp>
      <p:pic>
        <p:nvPicPr>
          <p:cNvPr id="8" name="Graphic 7">
            <a:extLst>
              <a:ext uri="{FF2B5EF4-FFF2-40B4-BE49-F238E27FC236}">
                <a16:creationId xmlns:a16="http://schemas.microsoft.com/office/drawing/2014/main" id="{E5ECC9BA-14DD-4AEC-8719-1EFAFAFBC6F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26271" y="6256655"/>
            <a:ext cx="2090651" cy="264911"/>
          </a:xfrm>
          <a:prstGeom prst="rect">
            <a:avLst/>
          </a:prstGeom>
        </p:spPr>
      </p:pic>
    </p:spTree>
    <p:extLst>
      <p:ext uri="{BB962C8B-B14F-4D97-AF65-F5344CB8AC3E}">
        <p14:creationId xmlns:p14="http://schemas.microsoft.com/office/powerpoint/2010/main" val="584600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D09BC0BE-D88C-4076-A742-BD8D0C0739A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1198"/>
            <a:ext cx="12192000" cy="6857999"/>
          </a:xfrm>
          <a:prstGeom prst="rect">
            <a:avLst/>
          </a:prstGeom>
        </p:spPr>
      </p:pic>
      <p:sp>
        <p:nvSpPr>
          <p:cNvPr id="2" name="Title 1">
            <a:extLst>
              <a:ext uri="{FF2B5EF4-FFF2-40B4-BE49-F238E27FC236}">
                <a16:creationId xmlns:a16="http://schemas.microsoft.com/office/drawing/2014/main" id="{F75758F1-3A3D-46E5-AEEE-5638EE3D132D}"/>
              </a:ext>
            </a:extLst>
          </p:cNvPr>
          <p:cNvSpPr>
            <a:spLocks noGrp="1"/>
          </p:cNvSpPr>
          <p:nvPr>
            <p:ph type="title"/>
          </p:nvPr>
        </p:nvSpPr>
        <p:spPr/>
        <p:txBody>
          <a:bodyPr/>
          <a:lstStyle/>
          <a:p>
            <a:pPr algn="ctr"/>
            <a:r>
              <a:rPr lang="en-IN" b="1" dirty="0">
                <a:latin typeface="Red hat display" panose="02010503040201060303" pitchFamily="2" charset="0"/>
              </a:rPr>
              <a:t>Bad example: workflow</a:t>
            </a:r>
          </a:p>
        </p:txBody>
      </p:sp>
      <p:sp>
        <p:nvSpPr>
          <p:cNvPr id="3" name="Content Placeholder 2">
            <a:extLst>
              <a:ext uri="{FF2B5EF4-FFF2-40B4-BE49-F238E27FC236}">
                <a16:creationId xmlns:a16="http://schemas.microsoft.com/office/drawing/2014/main" id="{8A7E641E-7FA6-4428-A56B-5E46840C422B}"/>
              </a:ext>
            </a:extLst>
          </p:cNvPr>
          <p:cNvSpPr>
            <a:spLocks noGrp="1"/>
          </p:cNvSpPr>
          <p:nvPr>
            <p:ph idx="1"/>
          </p:nvPr>
        </p:nvSpPr>
        <p:spPr>
          <a:xfrm>
            <a:off x="838200" y="2057011"/>
            <a:ext cx="10317480" cy="3720640"/>
          </a:xfrm>
        </p:spPr>
        <p:txBody>
          <a:bodyPr>
            <a:normAutofit/>
          </a:bodyPr>
          <a:lstStyle/>
          <a:p>
            <a:pPr marL="0" indent="0">
              <a:buNone/>
            </a:pPr>
            <a:endParaRPr lang="en-IN" sz="1800" dirty="0">
              <a:latin typeface="Nunito" pitchFamily="2" charset="0"/>
            </a:endParaRPr>
          </a:p>
          <a:p>
            <a:endParaRPr lang="en-IN" sz="1800" dirty="0">
              <a:latin typeface="Nunito" pitchFamily="2" charset="0"/>
            </a:endParaRPr>
          </a:p>
          <a:p>
            <a:endParaRPr lang="en-IN" sz="1800" dirty="0">
              <a:latin typeface="Nunito" pitchFamily="2" charset="0"/>
            </a:endParaRPr>
          </a:p>
          <a:p>
            <a:endParaRPr lang="en-IN" sz="1800" dirty="0">
              <a:latin typeface="Nunito" pitchFamily="2" charset="0"/>
            </a:endParaRPr>
          </a:p>
        </p:txBody>
      </p:sp>
      <p:pic>
        <p:nvPicPr>
          <p:cNvPr id="8" name="Graphic 7">
            <a:extLst>
              <a:ext uri="{FF2B5EF4-FFF2-40B4-BE49-F238E27FC236}">
                <a16:creationId xmlns:a16="http://schemas.microsoft.com/office/drawing/2014/main" id="{E5ECC9BA-14DD-4AEC-8719-1EFAFAFBC6F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26271" y="6256655"/>
            <a:ext cx="2090651" cy="264911"/>
          </a:xfrm>
          <a:prstGeom prst="rect">
            <a:avLst/>
          </a:prstGeom>
        </p:spPr>
      </p:pic>
      <p:pic>
        <p:nvPicPr>
          <p:cNvPr id="5" name="Picture 4">
            <a:extLst>
              <a:ext uri="{FF2B5EF4-FFF2-40B4-BE49-F238E27FC236}">
                <a16:creationId xmlns:a16="http://schemas.microsoft.com/office/drawing/2014/main" id="{E3CA95C6-6DA7-D09C-D70A-8B295A3D8E84}"/>
              </a:ext>
            </a:extLst>
          </p:cNvPr>
          <p:cNvPicPr>
            <a:picLocks noChangeAspect="1"/>
          </p:cNvPicPr>
          <p:nvPr/>
        </p:nvPicPr>
        <p:blipFill>
          <a:blip r:embed="rId6"/>
          <a:stretch>
            <a:fillRect/>
          </a:stretch>
        </p:blipFill>
        <p:spPr>
          <a:xfrm>
            <a:off x="2836984" y="1457505"/>
            <a:ext cx="7145215" cy="4626256"/>
          </a:xfrm>
          <a:prstGeom prst="rect">
            <a:avLst/>
          </a:prstGeom>
        </p:spPr>
      </p:pic>
    </p:spTree>
    <p:extLst>
      <p:ext uri="{BB962C8B-B14F-4D97-AF65-F5344CB8AC3E}">
        <p14:creationId xmlns:p14="http://schemas.microsoft.com/office/powerpoint/2010/main" val="3921806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D09BC0BE-D88C-4076-A742-BD8D0C0739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1198"/>
            <a:ext cx="12192000" cy="6857999"/>
          </a:xfrm>
          <a:prstGeom prst="rect">
            <a:avLst/>
          </a:prstGeom>
        </p:spPr>
      </p:pic>
      <p:sp>
        <p:nvSpPr>
          <p:cNvPr id="2" name="Title 1">
            <a:extLst>
              <a:ext uri="{FF2B5EF4-FFF2-40B4-BE49-F238E27FC236}">
                <a16:creationId xmlns:a16="http://schemas.microsoft.com/office/drawing/2014/main" id="{F75758F1-3A3D-46E5-AEEE-5638EE3D132D}"/>
              </a:ext>
            </a:extLst>
          </p:cNvPr>
          <p:cNvSpPr>
            <a:spLocks noGrp="1"/>
          </p:cNvSpPr>
          <p:nvPr>
            <p:ph type="title"/>
          </p:nvPr>
        </p:nvSpPr>
        <p:spPr/>
        <p:txBody>
          <a:bodyPr/>
          <a:lstStyle/>
          <a:p>
            <a:pPr algn="ctr"/>
            <a:r>
              <a:rPr lang="en-IN" b="1" dirty="0">
                <a:latin typeface="Red hat display" panose="02010503040201060303" pitchFamily="2" charset="0"/>
              </a:rPr>
              <a:t>Good example: workflow</a:t>
            </a:r>
          </a:p>
        </p:txBody>
      </p:sp>
      <p:sp>
        <p:nvSpPr>
          <p:cNvPr id="3" name="Content Placeholder 2">
            <a:extLst>
              <a:ext uri="{FF2B5EF4-FFF2-40B4-BE49-F238E27FC236}">
                <a16:creationId xmlns:a16="http://schemas.microsoft.com/office/drawing/2014/main" id="{8A7E641E-7FA6-4428-A56B-5E46840C422B}"/>
              </a:ext>
            </a:extLst>
          </p:cNvPr>
          <p:cNvSpPr>
            <a:spLocks noGrp="1"/>
          </p:cNvSpPr>
          <p:nvPr>
            <p:ph idx="1"/>
          </p:nvPr>
        </p:nvSpPr>
        <p:spPr>
          <a:xfrm>
            <a:off x="838200" y="2057011"/>
            <a:ext cx="10317480" cy="3720640"/>
          </a:xfrm>
        </p:spPr>
        <p:txBody>
          <a:bodyPr>
            <a:normAutofit/>
          </a:bodyPr>
          <a:lstStyle/>
          <a:p>
            <a:pPr marL="0" indent="0">
              <a:buNone/>
            </a:pPr>
            <a:endParaRPr lang="en-IN" sz="1800" dirty="0">
              <a:latin typeface="Nunito" pitchFamily="2" charset="0"/>
            </a:endParaRPr>
          </a:p>
          <a:p>
            <a:endParaRPr lang="en-IN" sz="1800" dirty="0">
              <a:latin typeface="Nunito" pitchFamily="2" charset="0"/>
            </a:endParaRPr>
          </a:p>
          <a:p>
            <a:endParaRPr lang="en-IN" sz="1800" dirty="0">
              <a:latin typeface="Nunito" pitchFamily="2" charset="0"/>
            </a:endParaRPr>
          </a:p>
          <a:p>
            <a:endParaRPr lang="en-IN" sz="1800" dirty="0">
              <a:latin typeface="Nunito" pitchFamily="2" charset="0"/>
            </a:endParaRPr>
          </a:p>
        </p:txBody>
      </p:sp>
      <p:pic>
        <p:nvPicPr>
          <p:cNvPr id="8" name="Graphic 7">
            <a:extLst>
              <a:ext uri="{FF2B5EF4-FFF2-40B4-BE49-F238E27FC236}">
                <a16:creationId xmlns:a16="http://schemas.microsoft.com/office/drawing/2014/main" id="{E5ECC9BA-14DD-4AEC-8719-1EFAFAFBC6F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826271" y="6256655"/>
            <a:ext cx="2090651" cy="264911"/>
          </a:xfrm>
          <a:prstGeom prst="rect">
            <a:avLst/>
          </a:prstGeom>
        </p:spPr>
      </p:pic>
      <p:pic>
        <p:nvPicPr>
          <p:cNvPr id="10" name="Picture 9">
            <a:extLst>
              <a:ext uri="{FF2B5EF4-FFF2-40B4-BE49-F238E27FC236}">
                <a16:creationId xmlns:a16="http://schemas.microsoft.com/office/drawing/2014/main" id="{3D544116-E7D5-4275-2262-C7CD59E111F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8160" y="1662060"/>
            <a:ext cx="11155680" cy="3533880"/>
          </a:xfrm>
          <a:prstGeom prst="rect">
            <a:avLst/>
          </a:prstGeom>
        </p:spPr>
      </p:pic>
    </p:spTree>
    <p:extLst>
      <p:ext uri="{BB962C8B-B14F-4D97-AF65-F5344CB8AC3E}">
        <p14:creationId xmlns:p14="http://schemas.microsoft.com/office/powerpoint/2010/main" val="2799810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D09BC0BE-D88C-4076-A742-BD8D0C0739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1198"/>
            <a:ext cx="12192000" cy="6857999"/>
          </a:xfrm>
          <a:prstGeom prst="rect">
            <a:avLst/>
          </a:prstGeom>
        </p:spPr>
      </p:pic>
      <p:sp>
        <p:nvSpPr>
          <p:cNvPr id="2" name="Title 1">
            <a:extLst>
              <a:ext uri="{FF2B5EF4-FFF2-40B4-BE49-F238E27FC236}">
                <a16:creationId xmlns:a16="http://schemas.microsoft.com/office/drawing/2014/main" id="{F75758F1-3A3D-46E5-AEEE-5638EE3D132D}"/>
              </a:ext>
            </a:extLst>
          </p:cNvPr>
          <p:cNvSpPr>
            <a:spLocks noGrp="1"/>
          </p:cNvSpPr>
          <p:nvPr>
            <p:ph type="title"/>
          </p:nvPr>
        </p:nvSpPr>
        <p:spPr/>
        <p:txBody>
          <a:bodyPr/>
          <a:lstStyle/>
          <a:p>
            <a:pPr algn="ctr"/>
            <a:r>
              <a:rPr lang="en-IN" b="1" dirty="0">
                <a:latin typeface="Red hat display" panose="02010503040201060303" pitchFamily="2" charset="0"/>
              </a:rPr>
              <a:t>Better example: workflow</a:t>
            </a:r>
          </a:p>
        </p:txBody>
      </p:sp>
      <p:sp>
        <p:nvSpPr>
          <p:cNvPr id="3" name="Content Placeholder 2">
            <a:extLst>
              <a:ext uri="{FF2B5EF4-FFF2-40B4-BE49-F238E27FC236}">
                <a16:creationId xmlns:a16="http://schemas.microsoft.com/office/drawing/2014/main" id="{8A7E641E-7FA6-4428-A56B-5E46840C422B}"/>
              </a:ext>
            </a:extLst>
          </p:cNvPr>
          <p:cNvSpPr>
            <a:spLocks noGrp="1"/>
          </p:cNvSpPr>
          <p:nvPr>
            <p:ph idx="1"/>
          </p:nvPr>
        </p:nvSpPr>
        <p:spPr>
          <a:xfrm>
            <a:off x="838200" y="2057011"/>
            <a:ext cx="10317480" cy="3720640"/>
          </a:xfrm>
        </p:spPr>
        <p:txBody>
          <a:bodyPr>
            <a:normAutofit/>
          </a:bodyPr>
          <a:lstStyle/>
          <a:p>
            <a:pPr marL="0" indent="0">
              <a:buNone/>
            </a:pPr>
            <a:endParaRPr lang="en-IN" sz="1800" dirty="0">
              <a:latin typeface="Nunito" pitchFamily="2" charset="0"/>
            </a:endParaRPr>
          </a:p>
          <a:p>
            <a:endParaRPr lang="en-IN" sz="1800" dirty="0">
              <a:latin typeface="Nunito" pitchFamily="2" charset="0"/>
            </a:endParaRPr>
          </a:p>
          <a:p>
            <a:endParaRPr lang="en-IN" sz="1800" dirty="0">
              <a:latin typeface="Nunito" pitchFamily="2" charset="0"/>
            </a:endParaRPr>
          </a:p>
          <a:p>
            <a:endParaRPr lang="en-IN" sz="1800" dirty="0">
              <a:latin typeface="Nunito" pitchFamily="2" charset="0"/>
            </a:endParaRPr>
          </a:p>
        </p:txBody>
      </p:sp>
      <p:pic>
        <p:nvPicPr>
          <p:cNvPr id="8" name="Graphic 7">
            <a:extLst>
              <a:ext uri="{FF2B5EF4-FFF2-40B4-BE49-F238E27FC236}">
                <a16:creationId xmlns:a16="http://schemas.microsoft.com/office/drawing/2014/main" id="{E5ECC9BA-14DD-4AEC-8719-1EFAFAFBC6F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826271" y="6256655"/>
            <a:ext cx="2090651" cy="264911"/>
          </a:xfrm>
          <a:prstGeom prst="rect">
            <a:avLst/>
          </a:prstGeom>
        </p:spPr>
      </p:pic>
      <p:pic>
        <p:nvPicPr>
          <p:cNvPr id="5" name="Picture 4">
            <a:extLst>
              <a:ext uri="{FF2B5EF4-FFF2-40B4-BE49-F238E27FC236}">
                <a16:creationId xmlns:a16="http://schemas.microsoft.com/office/drawing/2014/main" id="{EE03B7AC-77F5-091E-0FF3-92BBAC860623}"/>
              </a:ext>
            </a:extLst>
          </p:cNvPr>
          <p:cNvPicPr>
            <a:picLocks noChangeAspect="1"/>
          </p:cNvPicPr>
          <p:nvPr/>
        </p:nvPicPr>
        <p:blipFill>
          <a:blip r:embed="rId7"/>
          <a:stretch>
            <a:fillRect/>
          </a:stretch>
        </p:blipFill>
        <p:spPr>
          <a:xfrm>
            <a:off x="3651031" y="1528703"/>
            <a:ext cx="4889938" cy="4889938"/>
          </a:xfrm>
          <a:prstGeom prst="rect">
            <a:avLst/>
          </a:prstGeom>
        </p:spPr>
      </p:pic>
    </p:spTree>
    <p:extLst>
      <p:ext uri="{BB962C8B-B14F-4D97-AF65-F5344CB8AC3E}">
        <p14:creationId xmlns:p14="http://schemas.microsoft.com/office/powerpoint/2010/main" val="127623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D09BC0BE-D88C-4076-A742-BD8D0C0739A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10418"/>
            <a:ext cx="12192000" cy="6857999"/>
          </a:xfrm>
          <a:prstGeom prst="rect">
            <a:avLst/>
          </a:prstGeom>
        </p:spPr>
      </p:pic>
      <p:sp>
        <p:nvSpPr>
          <p:cNvPr id="2" name="Title 1">
            <a:extLst>
              <a:ext uri="{FF2B5EF4-FFF2-40B4-BE49-F238E27FC236}">
                <a16:creationId xmlns:a16="http://schemas.microsoft.com/office/drawing/2014/main" id="{F75758F1-3A3D-46E5-AEEE-5638EE3D132D}"/>
              </a:ext>
            </a:extLst>
          </p:cNvPr>
          <p:cNvSpPr>
            <a:spLocks noGrp="1"/>
          </p:cNvSpPr>
          <p:nvPr>
            <p:ph type="title"/>
          </p:nvPr>
        </p:nvSpPr>
        <p:spPr/>
        <p:txBody>
          <a:bodyPr/>
          <a:lstStyle/>
          <a:p>
            <a:pPr algn="ctr"/>
            <a:r>
              <a:rPr lang="en-IN" b="1" dirty="0">
                <a:latin typeface="Red hat display" panose="02010503040201060303" pitchFamily="2" charset="0"/>
              </a:rPr>
              <a:t>Summary: workflow guidelines</a:t>
            </a:r>
          </a:p>
        </p:txBody>
      </p:sp>
      <p:sp>
        <p:nvSpPr>
          <p:cNvPr id="3" name="Content Placeholder 2">
            <a:extLst>
              <a:ext uri="{FF2B5EF4-FFF2-40B4-BE49-F238E27FC236}">
                <a16:creationId xmlns:a16="http://schemas.microsoft.com/office/drawing/2014/main" id="{8A7E641E-7FA6-4428-A56B-5E46840C422B}"/>
              </a:ext>
            </a:extLst>
          </p:cNvPr>
          <p:cNvSpPr>
            <a:spLocks noGrp="1"/>
          </p:cNvSpPr>
          <p:nvPr>
            <p:ph idx="1"/>
          </p:nvPr>
        </p:nvSpPr>
        <p:spPr>
          <a:xfrm>
            <a:off x="838200" y="2057011"/>
            <a:ext cx="10317480" cy="3720640"/>
          </a:xfrm>
        </p:spPr>
        <p:txBody>
          <a:bodyPr>
            <a:normAutofit/>
          </a:bodyPr>
          <a:lstStyle/>
          <a:p>
            <a:r>
              <a:rPr lang="en-IN" dirty="0">
                <a:latin typeface="Nunito" pitchFamily="2" charset="0"/>
              </a:rPr>
              <a:t>Start the workflow from the customer’s “desk” (their cloud or instance or data store…)</a:t>
            </a:r>
          </a:p>
          <a:p>
            <a:r>
              <a:rPr lang="en-IN" dirty="0">
                <a:latin typeface="Nunito" pitchFamily="2" charset="0"/>
              </a:rPr>
              <a:t>Describe the workflow in terms of the customer’s job to be done.</a:t>
            </a:r>
          </a:p>
          <a:p>
            <a:endParaRPr lang="en-IN" sz="1800" dirty="0">
              <a:latin typeface="Nunito" pitchFamily="2" charset="0"/>
            </a:endParaRPr>
          </a:p>
          <a:p>
            <a:endParaRPr lang="en-IN" sz="1800" dirty="0">
              <a:latin typeface="Nunito" pitchFamily="2" charset="0"/>
            </a:endParaRPr>
          </a:p>
          <a:p>
            <a:endParaRPr lang="en-IN" sz="1800" dirty="0">
              <a:latin typeface="Nunito" pitchFamily="2" charset="0"/>
            </a:endParaRPr>
          </a:p>
          <a:p>
            <a:endParaRPr lang="en-IN" sz="1800" dirty="0">
              <a:latin typeface="Nunito" pitchFamily="2" charset="0"/>
            </a:endParaRPr>
          </a:p>
        </p:txBody>
      </p:sp>
      <p:pic>
        <p:nvPicPr>
          <p:cNvPr id="8" name="Graphic 7">
            <a:extLst>
              <a:ext uri="{FF2B5EF4-FFF2-40B4-BE49-F238E27FC236}">
                <a16:creationId xmlns:a16="http://schemas.microsoft.com/office/drawing/2014/main" id="{E5ECC9BA-14DD-4AEC-8719-1EFAFAFBC6F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26271" y="6256655"/>
            <a:ext cx="2090651" cy="264911"/>
          </a:xfrm>
          <a:prstGeom prst="rect">
            <a:avLst/>
          </a:prstGeom>
        </p:spPr>
      </p:pic>
    </p:spTree>
    <p:extLst>
      <p:ext uri="{BB962C8B-B14F-4D97-AF65-F5344CB8AC3E}">
        <p14:creationId xmlns:p14="http://schemas.microsoft.com/office/powerpoint/2010/main" val="2688765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D09BC0BE-D88C-4076-A742-BD8D0C0739A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1198"/>
            <a:ext cx="12192000" cy="6857999"/>
          </a:xfrm>
          <a:prstGeom prst="rect">
            <a:avLst/>
          </a:prstGeom>
        </p:spPr>
      </p:pic>
      <p:sp>
        <p:nvSpPr>
          <p:cNvPr id="2" name="Title 1">
            <a:extLst>
              <a:ext uri="{FF2B5EF4-FFF2-40B4-BE49-F238E27FC236}">
                <a16:creationId xmlns:a16="http://schemas.microsoft.com/office/drawing/2014/main" id="{F75758F1-3A3D-46E5-AEEE-5638EE3D132D}"/>
              </a:ext>
            </a:extLst>
          </p:cNvPr>
          <p:cNvSpPr>
            <a:spLocks noGrp="1"/>
          </p:cNvSpPr>
          <p:nvPr>
            <p:ph type="title"/>
          </p:nvPr>
        </p:nvSpPr>
        <p:spPr/>
        <p:txBody>
          <a:bodyPr/>
          <a:lstStyle/>
          <a:p>
            <a:pPr algn="ctr"/>
            <a:r>
              <a:rPr lang="en-IN" b="1" dirty="0">
                <a:latin typeface="Red hat display" panose="02010503040201060303" pitchFamily="2" charset="0"/>
              </a:rPr>
              <a:t>Centering with structure</a:t>
            </a:r>
          </a:p>
        </p:txBody>
      </p:sp>
      <p:sp>
        <p:nvSpPr>
          <p:cNvPr id="3" name="Content Placeholder 2">
            <a:extLst>
              <a:ext uri="{FF2B5EF4-FFF2-40B4-BE49-F238E27FC236}">
                <a16:creationId xmlns:a16="http://schemas.microsoft.com/office/drawing/2014/main" id="{8A7E641E-7FA6-4428-A56B-5E46840C422B}"/>
              </a:ext>
            </a:extLst>
          </p:cNvPr>
          <p:cNvSpPr>
            <a:spLocks noGrp="1"/>
          </p:cNvSpPr>
          <p:nvPr>
            <p:ph idx="1"/>
          </p:nvPr>
        </p:nvSpPr>
        <p:spPr>
          <a:xfrm>
            <a:off x="838200" y="2057011"/>
            <a:ext cx="10317480" cy="3720640"/>
          </a:xfrm>
        </p:spPr>
        <p:txBody>
          <a:bodyPr>
            <a:normAutofit/>
          </a:bodyPr>
          <a:lstStyle/>
          <a:p>
            <a:pPr marL="0" indent="0">
              <a:buNone/>
            </a:pPr>
            <a:r>
              <a:rPr lang="en-IN" sz="3600" dirty="0">
                <a:latin typeface="Nunito" pitchFamily="2" charset="0"/>
              </a:rPr>
              <a:t>Personas are a good start. Many companies get by with dev/admin/end user, some companies get more granular.</a:t>
            </a:r>
          </a:p>
          <a:p>
            <a:pPr marL="0" indent="0">
              <a:buNone/>
            </a:pPr>
            <a:endParaRPr lang="en-IN" sz="3600" dirty="0">
              <a:latin typeface="Nunito" pitchFamily="2" charset="0"/>
            </a:endParaRPr>
          </a:p>
          <a:p>
            <a:pPr marL="0" indent="0">
              <a:buNone/>
            </a:pPr>
            <a:r>
              <a:rPr lang="en-IN" sz="3600" b="1" dirty="0">
                <a:latin typeface="Nunito" pitchFamily="2" charset="0"/>
              </a:rPr>
              <a:t>Consider the jobs to be done when structuring content.</a:t>
            </a:r>
          </a:p>
          <a:p>
            <a:endParaRPr lang="en-IN" sz="1800" dirty="0">
              <a:latin typeface="Nunito" pitchFamily="2" charset="0"/>
            </a:endParaRPr>
          </a:p>
          <a:p>
            <a:endParaRPr lang="en-IN" sz="1800" dirty="0">
              <a:latin typeface="Nunito" pitchFamily="2" charset="0"/>
            </a:endParaRPr>
          </a:p>
          <a:p>
            <a:endParaRPr lang="en-IN" sz="1800" dirty="0">
              <a:latin typeface="Nunito" pitchFamily="2" charset="0"/>
            </a:endParaRPr>
          </a:p>
        </p:txBody>
      </p:sp>
      <p:pic>
        <p:nvPicPr>
          <p:cNvPr id="8" name="Graphic 7">
            <a:extLst>
              <a:ext uri="{FF2B5EF4-FFF2-40B4-BE49-F238E27FC236}">
                <a16:creationId xmlns:a16="http://schemas.microsoft.com/office/drawing/2014/main" id="{E5ECC9BA-14DD-4AEC-8719-1EFAFAFBC6F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26271" y="6256655"/>
            <a:ext cx="2090651" cy="264911"/>
          </a:xfrm>
          <a:prstGeom prst="rect">
            <a:avLst/>
          </a:prstGeom>
        </p:spPr>
      </p:pic>
    </p:spTree>
    <p:extLst>
      <p:ext uri="{BB962C8B-B14F-4D97-AF65-F5344CB8AC3E}">
        <p14:creationId xmlns:p14="http://schemas.microsoft.com/office/powerpoint/2010/main" val="76152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D09BC0BE-D88C-4076-A742-BD8D0C0739A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1198"/>
            <a:ext cx="12192000" cy="6857999"/>
          </a:xfrm>
          <a:prstGeom prst="rect">
            <a:avLst/>
          </a:prstGeom>
        </p:spPr>
      </p:pic>
      <p:sp>
        <p:nvSpPr>
          <p:cNvPr id="2" name="Title 1">
            <a:extLst>
              <a:ext uri="{FF2B5EF4-FFF2-40B4-BE49-F238E27FC236}">
                <a16:creationId xmlns:a16="http://schemas.microsoft.com/office/drawing/2014/main" id="{F75758F1-3A3D-46E5-AEEE-5638EE3D132D}"/>
              </a:ext>
            </a:extLst>
          </p:cNvPr>
          <p:cNvSpPr>
            <a:spLocks noGrp="1"/>
          </p:cNvSpPr>
          <p:nvPr>
            <p:ph type="title"/>
          </p:nvPr>
        </p:nvSpPr>
        <p:spPr/>
        <p:txBody>
          <a:bodyPr/>
          <a:lstStyle/>
          <a:p>
            <a:pPr algn="ctr"/>
            <a:r>
              <a:rPr lang="en-IN" b="1" dirty="0">
                <a:latin typeface="Red hat display" panose="02010503040201060303" pitchFamily="2" charset="0"/>
              </a:rPr>
              <a:t>Does structure even matter?</a:t>
            </a:r>
          </a:p>
        </p:txBody>
      </p:sp>
      <p:sp>
        <p:nvSpPr>
          <p:cNvPr id="3" name="Content Placeholder 2">
            <a:extLst>
              <a:ext uri="{FF2B5EF4-FFF2-40B4-BE49-F238E27FC236}">
                <a16:creationId xmlns:a16="http://schemas.microsoft.com/office/drawing/2014/main" id="{8A7E641E-7FA6-4428-A56B-5E46840C422B}"/>
              </a:ext>
            </a:extLst>
          </p:cNvPr>
          <p:cNvSpPr>
            <a:spLocks noGrp="1"/>
          </p:cNvSpPr>
          <p:nvPr>
            <p:ph idx="1"/>
          </p:nvPr>
        </p:nvSpPr>
        <p:spPr>
          <a:xfrm>
            <a:off x="838200" y="2057011"/>
            <a:ext cx="10317480" cy="3720640"/>
          </a:xfrm>
        </p:spPr>
        <p:txBody>
          <a:bodyPr>
            <a:normAutofit/>
          </a:bodyPr>
          <a:lstStyle/>
          <a:p>
            <a:pPr marL="0" indent="0">
              <a:buNone/>
            </a:pPr>
            <a:endParaRPr lang="en-IN" sz="1800" dirty="0">
              <a:latin typeface="Nunito" pitchFamily="2" charset="0"/>
            </a:endParaRPr>
          </a:p>
          <a:p>
            <a:r>
              <a:rPr lang="en-IN" dirty="0">
                <a:latin typeface="Nunito" pitchFamily="2" charset="0"/>
              </a:rPr>
              <a:t>Your customers are likely first accessing your content from a search engine (or an AI bot?).</a:t>
            </a:r>
          </a:p>
          <a:p>
            <a:r>
              <a:rPr lang="en-IN" dirty="0">
                <a:latin typeface="Nunito" pitchFamily="2" charset="0"/>
              </a:rPr>
              <a:t>However, if they can’t find exactly what they are looking for on the first result they click, they are likely to do some hunting and pecking (information foraging). </a:t>
            </a:r>
          </a:p>
          <a:p>
            <a:r>
              <a:rPr lang="en-IN" dirty="0">
                <a:latin typeface="Nunito" pitchFamily="2" charset="0"/>
              </a:rPr>
              <a:t>If your search isn’t great, the hunting and pecking is much more likely.</a:t>
            </a:r>
          </a:p>
          <a:p>
            <a:endParaRPr lang="en-IN" sz="1800" dirty="0">
              <a:latin typeface="Nunito" pitchFamily="2" charset="0"/>
            </a:endParaRPr>
          </a:p>
        </p:txBody>
      </p:sp>
      <p:pic>
        <p:nvPicPr>
          <p:cNvPr id="8" name="Graphic 7">
            <a:extLst>
              <a:ext uri="{FF2B5EF4-FFF2-40B4-BE49-F238E27FC236}">
                <a16:creationId xmlns:a16="http://schemas.microsoft.com/office/drawing/2014/main" id="{E5ECC9BA-14DD-4AEC-8719-1EFAFAFBC6F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26271" y="6256655"/>
            <a:ext cx="2090651" cy="264911"/>
          </a:xfrm>
          <a:prstGeom prst="rect">
            <a:avLst/>
          </a:prstGeom>
        </p:spPr>
      </p:pic>
    </p:spTree>
    <p:extLst>
      <p:ext uri="{BB962C8B-B14F-4D97-AF65-F5344CB8AC3E}">
        <p14:creationId xmlns:p14="http://schemas.microsoft.com/office/powerpoint/2010/main" val="16231886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D09BC0BE-D88C-4076-A742-BD8D0C0739A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1198"/>
            <a:ext cx="12192000" cy="6857999"/>
          </a:xfrm>
          <a:prstGeom prst="rect">
            <a:avLst/>
          </a:prstGeom>
        </p:spPr>
      </p:pic>
      <p:sp>
        <p:nvSpPr>
          <p:cNvPr id="2" name="Title 1">
            <a:extLst>
              <a:ext uri="{FF2B5EF4-FFF2-40B4-BE49-F238E27FC236}">
                <a16:creationId xmlns:a16="http://schemas.microsoft.com/office/drawing/2014/main" id="{F75758F1-3A3D-46E5-AEEE-5638EE3D132D}"/>
              </a:ext>
            </a:extLst>
          </p:cNvPr>
          <p:cNvSpPr>
            <a:spLocks noGrp="1"/>
          </p:cNvSpPr>
          <p:nvPr>
            <p:ph type="title"/>
          </p:nvPr>
        </p:nvSpPr>
        <p:spPr/>
        <p:txBody>
          <a:bodyPr/>
          <a:lstStyle/>
          <a:p>
            <a:pPr algn="ctr"/>
            <a:r>
              <a:rPr lang="en-IN" b="1" dirty="0">
                <a:latin typeface="Red hat display" panose="02010503040201060303" pitchFamily="2" charset="0"/>
              </a:rPr>
              <a:t>Less helpful example: structure</a:t>
            </a:r>
          </a:p>
        </p:txBody>
      </p:sp>
      <p:sp>
        <p:nvSpPr>
          <p:cNvPr id="3" name="Content Placeholder 2">
            <a:extLst>
              <a:ext uri="{FF2B5EF4-FFF2-40B4-BE49-F238E27FC236}">
                <a16:creationId xmlns:a16="http://schemas.microsoft.com/office/drawing/2014/main" id="{8A7E641E-7FA6-4428-A56B-5E46840C422B}"/>
              </a:ext>
            </a:extLst>
          </p:cNvPr>
          <p:cNvSpPr>
            <a:spLocks noGrp="1"/>
          </p:cNvSpPr>
          <p:nvPr>
            <p:ph idx="1"/>
          </p:nvPr>
        </p:nvSpPr>
        <p:spPr>
          <a:xfrm>
            <a:off x="838200" y="2057011"/>
            <a:ext cx="10317480" cy="3720640"/>
          </a:xfrm>
        </p:spPr>
        <p:txBody>
          <a:bodyPr>
            <a:normAutofit/>
          </a:bodyPr>
          <a:lstStyle/>
          <a:p>
            <a:pPr marL="0" indent="0">
              <a:buNone/>
            </a:pPr>
            <a:endParaRPr lang="en-IN" sz="1800" dirty="0">
              <a:latin typeface="Nunito" pitchFamily="2" charset="0"/>
            </a:endParaRPr>
          </a:p>
          <a:p>
            <a:endParaRPr lang="en-IN" sz="1800" dirty="0">
              <a:latin typeface="Nunito" pitchFamily="2" charset="0"/>
            </a:endParaRPr>
          </a:p>
          <a:p>
            <a:pPr marL="0" indent="0">
              <a:buNone/>
            </a:pPr>
            <a:endParaRPr lang="en-IN" sz="1800" dirty="0">
              <a:latin typeface="Nunito" pitchFamily="2" charset="0"/>
            </a:endParaRPr>
          </a:p>
        </p:txBody>
      </p:sp>
      <p:pic>
        <p:nvPicPr>
          <p:cNvPr id="8" name="Graphic 7">
            <a:extLst>
              <a:ext uri="{FF2B5EF4-FFF2-40B4-BE49-F238E27FC236}">
                <a16:creationId xmlns:a16="http://schemas.microsoft.com/office/drawing/2014/main" id="{E5ECC9BA-14DD-4AEC-8719-1EFAFAFBC6F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26271" y="6256655"/>
            <a:ext cx="2090651" cy="264911"/>
          </a:xfrm>
          <a:prstGeom prst="rect">
            <a:avLst/>
          </a:prstGeom>
        </p:spPr>
      </p:pic>
      <p:pic>
        <p:nvPicPr>
          <p:cNvPr id="5" name="Picture 4">
            <a:extLst>
              <a:ext uri="{FF2B5EF4-FFF2-40B4-BE49-F238E27FC236}">
                <a16:creationId xmlns:a16="http://schemas.microsoft.com/office/drawing/2014/main" id="{A7CC89BC-5F81-8175-F1E7-2FD6B8307478}"/>
              </a:ext>
            </a:extLst>
          </p:cNvPr>
          <p:cNvPicPr>
            <a:picLocks noChangeAspect="1"/>
          </p:cNvPicPr>
          <p:nvPr/>
        </p:nvPicPr>
        <p:blipFill>
          <a:blip r:embed="rId6"/>
          <a:stretch>
            <a:fillRect/>
          </a:stretch>
        </p:blipFill>
        <p:spPr>
          <a:xfrm>
            <a:off x="2425700" y="2359707"/>
            <a:ext cx="7340600" cy="990600"/>
          </a:xfrm>
          <a:prstGeom prst="rect">
            <a:avLst/>
          </a:prstGeom>
        </p:spPr>
      </p:pic>
      <p:sp>
        <p:nvSpPr>
          <p:cNvPr id="6" name="Content Placeholder 2">
            <a:extLst>
              <a:ext uri="{FF2B5EF4-FFF2-40B4-BE49-F238E27FC236}">
                <a16:creationId xmlns:a16="http://schemas.microsoft.com/office/drawing/2014/main" id="{C941AFBE-853E-2D6A-1CF2-0AECF23A2815}"/>
              </a:ext>
            </a:extLst>
          </p:cNvPr>
          <p:cNvSpPr txBox="1">
            <a:spLocks/>
          </p:cNvSpPr>
          <p:nvPr/>
        </p:nvSpPr>
        <p:spPr>
          <a:xfrm>
            <a:off x="1036320" y="3835260"/>
            <a:ext cx="10317480" cy="21261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IN" sz="1800" dirty="0">
              <a:latin typeface="Nunito" pitchFamily="2" charset="0"/>
            </a:endParaRPr>
          </a:p>
          <a:p>
            <a:r>
              <a:rPr lang="en-IN" dirty="0">
                <a:latin typeface="Nunito" pitchFamily="2" charset="0"/>
              </a:rPr>
              <a:t>Mixed taxonomy: content deliverable vs. persona vs. task vs. content type</a:t>
            </a:r>
          </a:p>
          <a:p>
            <a:r>
              <a:rPr lang="en-IN" dirty="0">
                <a:latin typeface="Nunito" pitchFamily="2" charset="0"/>
              </a:rPr>
              <a:t>Where’s the customer?</a:t>
            </a:r>
          </a:p>
        </p:txBody>
      </p:sp>
    </p:spTree>
    <p:extLst>
      <p:ext uri="{BB962C8B-B14F-4D97-AF65-F5344CB8AC3E}">
        <p14:creationId xmlns:p14="http://schemas.microsoft.com/office/powerpoint/2010/main" val="847022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86015F80-DD3E-4752-9448-F9259133AF3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12192000" cy="6857999"/>
          </a:xfrm>
          <a:prstGeom prst="rect">
            <a:avLst/>
          </a:prstGeom>
        </p:spPr>
      </p:pic>
      <p:pic>
        <p:nvPicPr>
          <p:cNvPr id="7" name="Graphic 6">
            <a:extLst>
              <a:ext uri="{FF2B5EF4-FFF2-40B4-BE49-F238E27FC236}">
                <a16:creationId xmlns:a16="http://schemas.microsoft.com/office/drawing/2014/main" id="{60DF96AB-501E-41C8-BCF5-A04C86099EE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826271" y="6256655"/>
            <a:ext cx="2090651" cy="264911"/>
          </a:xfrm>
          <a:prstGeom prst="rect">
            <a:avLst/>
          </a:prstGeom>
        </p:spPr>
      </p:pic>
      <p:sp>
        <p:nvSpPr>
          <p:cNvPr id="2" name="Title 1">
            <a:extLst>
              <a:ext uri="{FF2B5EF4-FFF2-40B4-BE49-F238E27FC236}">
                <a16:creationId xmlns:a16="http://schemas.microsoft.com/office/drawing/2014/main" id="{F75758F1-3A3D-46E5-AEEE-5638EE3D132D}"/>
              </a:ext>
            </a:extLst>
          </p:cNvPr>
          <p:cNvSpPr>
            <a:spLocks noGrp="1"/>
          </p:cNvSpPr>
          <p:nvPr>
            <p:ph type="title"/>
          </p:nvPr>
        </p:nvSpPr>
        <p:spPr/>
        <p:txBody>
          <a:bodyPr/>
          <a:lstStyle/>
          <a:p>
            <a:pPr algn="ctr"/>
            <a:r>
              <a:rPr lang="en-IN" b="1" dirty="0">
                <a:latin typeface="Red hat display" panose="02010503040201060303" pitchFamily="2" charset="0"/>
              </a:rPr>
              <a:t>You may be wondering</a:t>
            </a:r>
          </a:p>
        </p:txBody>
      </p:sp>
      <p:sp>
        <p:nvSpPr>
          <p:cNvPr id="5" name="Content Placeholder 4">
            <a:extLst>
              <a:ext uri="{FF2B5EF4-FFF2-40B4-BE49-F238E27FC236}">
                <a16:creationId xmlns:a16="http://schemas.microsoft.com/office/drawing/2014/main" id="{51F0799D-0DA7-50C9-9458-CF4484CB6DCF}"/>
              </a:ext>
            </a:extLst>
          </p:cNvPr>
          <p:cNvSpPr>
            <a:spLocks noGrp="1"/>
          </p:cNvSpPr>
          <p:nvPr>
            <p:ph idx="1"/>
          </p:nvPr>
        </p:nvSpPr>
        <p:spPr>
          <a:xfrm>
            <a:off x="465394" y="1905317"/>
            <a:ext cx="10515600" cy="4351338"/>
          </a:xfrm>
        </p:spPr>
        <p:txBody>
          <a:bodyPr>
            <a:normAutofit lnSpcReduction="10000"/>
          </a:bodyPr>
          <a:lstStyle/>
          <a:p>
            <a:pPr marL="0" indent="0">
              <a:buNone/>
            </a:pPr>
            <a:r>
              <a:rPr lang="en-IN" dirty="0"/>
              <a:t>What does Mysti know about this topic?</a:t>
            </a:r>
          </a:p>
          <a:p>
            <a:pPr marL="0" indent="0">
              <a:buNone/>
            </a:pPr>
            <a:endParaRPr lang="en-IN" dirty="0"/>
          </a:p>
          <a:p>
            <a:r>
              <a:rPr lang="en-IN" dirty="0"/>
              <a:t>30+ years as a technical writer for companies as diverse as Salesforce and 20</a:t>
            </a:r>
            <a:r>
              <a:rPr lang="en-IN" baseline="30000" dirty="0"/>
              <a:t>th</a:t>
            </a:r>
            <a:r>
              <a:rPr lang="en-IN" dirty="0"/>
              <a:t> Century Fox</a:t>
            </a:r>
          </a:p>
          <a:p>
            <a:r>
              <a:rPr lang="en-IN" dirty="0"/>
              <a:t>Award-winning (unproduced) screenwriter</a:t>
            </a:r>
          </a:p>
          <a:p>
            <a:r>
              <a:rPr lang="en-IN" dirty="0"/>
              <a:t>Award-winning writer and publisher of short crime fiction</a:t>
            </a:r>
          </a:p>
          <a:p>
            <a:r>
              <a:rPr lang="en-IN" dirty="0"/>
              <a:t>Linguistics degree from UC Santa Cruz, a top-five program</a:t>
            </a:r>
          </a:p>
          <a:p>
            <a:endParaRPr lang="en-IN" dirty="0"/>
          </a:p>
          <a:p>
            <a:pPr marL="0" indent="0">
              <a:buNone/>
            </a:pPr>
            <a:r>
              <a:rPr lang="en-IN" dirty="0"/>
              <a:t>I put together insights from all three areas to improve my tech doc.</a:t>
            </a:r>
          </a:p>
        </p:txBody>
      </p:sp>
    </p:spTree>
    <p:extLst>
      <p:ext uri="{BB962C8B-B14F-4D97-AF65-F5344CB8AC3E}">
        <p14:creationId xmlns:p14="http://schemas.microsoft.com/office/powerpoint/2010/main" val="13443812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D09BC0BE-D88C-4076-A742-BD8D0C0739A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1198"/>
            <a:ext cx="12192000" cy="6857999"/>
          </a:xfrm>
          <a:prstGeom prst="rect">
            <a:avLst/>
          </a:prstGeom>
        </p:spPr>
      </p:pic>
      <p:sp>
        <p:nvSpPr>
          <p:cNvPr id="2" name="Title 1">
            <a:extLst>
              <a:ext uri="{FF2B5EF4-FFF2-40B4-BE49-F238E27FC236}">
                <a16:creationId xmlns:a16="http://schemas.microsoft.com/office/drawing/2014/main" id="{F75758F1-3A3D-46E5-AEEE-5638EE3D132D}"/>
              </a:ext>
            </a:extLst>
          </p:cNvPr>
          <p:cNvSpPr>
            <a:spLocks noGrp="1"/>
          </p:cNvSpPr>
          <p:nvPr>
            <p:ph type="title"/>
          </p:nvPr>
        </p:nvSpPr>
        <p:spPr/>
        <p:txBody>
          <a:bodyPr/>
          <a:lstStyle/>
          <a:p>
            <a:pPr algn="ctr"/>
            <a:r>
              <a:rPr lang="en-IN" b="1" dirty="0">
                <a:latin typeface="Red hat display" panose="02010503040201060303" pitchFamily="2" charset="0"/>
              </a:rPr>
              <a:t>Halfway there…</a:t>
            </a:r>
          </a:p>
        </p:txBody>
      </p:sp>
      <p:sp>
        <p:nvSpPr>
          <p:cNvPr id="3" name="Content Placeholder 2">
            <a:extLst>
              <a:ext uri="{FF2B5EF4-FFF2-40B4-BE49-F238E27FC236}">
                <a16:creationId xmlns:a16="http://schemas.microsoft.com/office/drawing/2014/main" id="{8A7E641E-7FA6-4428-A56B-5E46840C422B}"/>
              </a:ext>
            </a:extLst>
          </p:cNvPr>
          <p:cNvSpPr>
            <a:spLocks noGrp="1"/>
          </p:cNvSpPr>
          <p:nvPr>
            <p:ph idx="1"/>
          </p:nvPr>
        </p:nvSpPr>
        <p:spPr>
          <a:xfrm>
            <a:off x="838200" y="2057011"/>
            <a:ext cx="10317480" cy="3720640"/>
          </a:xfrm>
        </p:spPr>
        <p:txBody>
          <a:bodyPr>
            <a:normAutofit/>
          </a:bodyPr>
          <a:lstStyle/>
          <a:p>
            <a:pPr marL="0" indent="0">
              <a:buNone/>
            </a:pPr>
            <a:endParaRPr lang="en-IN" sz="1800" dirty="0">
              <a:latin typeface="Nunito" pitchFamily="2" charset="0"/>
            </a:endParaRPr>
          </a:p>
          <a:p>
            <a:endParaRPr lang="en-IN" sz="1800" dirty="0">
              <a:latin typeface="Nunito" pitchFamily="2" charset="0"/>
            </a:endParaRPr>
          </a:p>
          <a:p>
            <a:endParaRPr lang="en-IN" sz="1800" dirty="0">
              <a:latin typeface="Nunito" pitchFamily="2" charset="0"/>
            </a:endParaRPr>
          </a:p>
        </p:txBody>
      </p:sp>
      <p:pic>
        <p:nvPicPr>
          <p:cNvPr id="8" name="Graphic 7">
            <a:extLst>
              <a:ext uri="{FF2B5EF4-FFF2-40B4-BE49-F238E27FC236}">
                <a16:creationId xmlns:a16="http://schemas.microsoft.com/office/drawing/2014/main" id="{E5ECC9BA-14DD-4AEC-8719-1EFAFAFBC6F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26271" y="6256655"/>
            <a:ext cx="2090651" cy="264911"/>
          </a:xfrm>
          <a:prstGeom prst="rect">
            <a:avLst/>
          </a:prstGeom>
        </p:spPr>
      </p:pic>
      <p:sp>
        <p:nvSpPr>
          <p:cNvPr id="6" name="Content Placeholder 2">
            <a:extLst>
              <a:ext uri="{FF2B5EF4-FFF2-40B4-BE49-F238E27FC236}">
                <a16:creationId xmlns:a16="http://schemas.microsoft.com/office/drawing/2014/main" id="{CB4E42D9-19F0-E3C9-D896-527C2497DF81}"/>
              </a:ext>
            </a:extLst>
          </p:cNvPr>
          <p:cNvSpPr txBox="1">
            <a:spLocks/>
          </p:cNvSpPr>
          <p:nvPr/>
        </p:nvSpPr>
        <p:spPr>
          <a:xfrm>
            <a:off x="8150445" y="2774451"/>
            <a:ext cx="3766477" cy="2554294"/>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IN" sz="1800" dirty="0">
              <a:latin typeface="Nunito" pitchFamily="2" charset="0"/>
            </a:endParaRPr>
          </a:p>
          <a:p>
            <a:r>
              <a:rPr lang="en-IN" dirty="0">
                <a:latin typeface="Nunito" pitchFamily="2" charset="0"/>
              </a:rPr>
              <a:t>Titles on the left are product and feature names</a:t>
            </a:r>
          </a:p>
          <a:p>
            <a:r>
              <a:rPr lang="en-IN" dirty="0">
                <a:latin typeface="Nunito" pitchFamily="2" charset="0"/>
              </a:rPr>
              <a:t>Titles on the right are close to customer goals…</a:t>
            </a:r>
          </a:p>
          <a:p>
            <a:pPr marL="0" indent="0">
              <a:buNone/>
            </a:pPr>
            <a:endParaRPr lang="en-IN" sz="1800" dirty="0">
              <a:latin typeface="Nunito" pitchFamily="2" charset="0"/>
            </a:endParaRPr>
          </a:p>
        </p:txBody>
      </p:sp>
      <p:pic>
        <p:nvPicPr>
          <p:cNvPr id="7" name="Picture 6">
            <a:extLst>
              <a:ext uri="{FF2B5EF4-FFF2-40B4-BE49-F238E27FC236}">
                <a16:creationId xmlns:a16="http://schemas.microsoft.com/office/drawing/2014/main" id="{426F56B6-0F9C-6732-56D7-952FA3ABE490}"/>
              </a:ext>
            </a:extLst>
          </p:cNvPr>
          <p:cNvPicPr>
            <a:picLocks noChangeAspect="1"/>
          </p:cNvPicPr>
          <p:nvPr/>
        </p:nvPicPr>
        <p:blipFill>
          <a:blip r:embed="rId6"/>
          <a:stretch>
            <a:fillRect/>
          </a:stretch>
        </p:blipFill>
        <p:spPr>
          <a:xfrm>
            <a:off x="109488" y="2057011"/>
            <a:ext cx="7772400" cy="3691640"/>
          </a:xfrm>
          <a:prstGeom prst="rect">
            <a:avLst/>
          </a:prstGeom>
        </p:spPr>
      </p:pic>
    </p:spTree>
    <p:extLst>
      <p:ext uri="{BB962C8B-B14F-4D97-AF65-F5344CB8AC3E}">
        <p14:creationId xmlns:p14="http://schemas.microsoft.com/office/powerpoint/2010/main" val="22081566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D09BC0BE-D88C-4076-A742-BD8D0C0739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1198"/>
            <a:ext cx="12192000" cy="6857999"/>
          </a:xfrm>
          <a:prstGeom prst="rect">
            <a:avLst/>
          </a:prstGeom>
        </p:spPr>
      </p:pic>
      <p:sp>
        <p:nvSpPr>
          <p:cNvPr id="2" name="Title 1">
            <a:extLst>
              <a:ext uri="{FF2B5EF4-FFF2-40B4-BE49-F238E27FC236}">
                <a16:creationId xmlns:a16="http://schemas.microsoft.com/office/drawing/2014/main" id="{F75758F1-3A3D-46E5-AEEE-5638EE3D132D}"/>
              </a:ext>
            </a:extLst>
          </p:cNvPr>
          <p:cNvSpPr>
            <a:spLocks noGrp="1"/>
          </p:cNvSpPr>
          <p:nvPr>
            <p:ph type="title"/>
          </p:nvPr>
        </p:nvSpPr>
        <p:spPr/>
        <p:txBody>
          <a:bodyPr/>
          <a:lstStyle/>
          <a:p>
            <a:pPr algn="ctr"/>
            <a:r>
              <a:rPr lang="en-IN" b="1" dirty="0">
                <a:latin typeface="Red hat display" panose="02010503040201060303" pitchFamily="2" charset="0"/>
              </a:rPr>
              <a:t>Mostly there!</a:t>
            </a:r>
          </a:p>
        </p:txBody>
      </p:sp>
      <p:sp>
        <p:nvSpPr>
          <p:cNvPr id="3" name="Content Placeholder 2">
            <a:extLst>
              <a:ext uri="{FF2B5EF4-FFF2-40B4-BE49-F238E27FC236}">
                <a16:creationId xmlns:a16="http://schemas.microsoft.com/office/drawing/2014/main" id="{8A7E641E-7FA6-4428-A56B-5E46840C422B}"/>
              </a:ext>
            </a:extLst>
          </p:cNvPr>
          <p:cNvSpPr>
            <a:spLocks noGrp="1"/>
          </p:cNvSpPr>
          <p:nvPr>
            <p:ph idx="1"/>
          </p:nvPr>
        </p:nvSpPr>
        <p:spPr>
          <a:xfrm>
            <a:off x="838200" y="2057011"/>
            <a:ext cx="10317480" cy="3720640"/>
          </a:xfrm>
        </p:spPr>
        <p:txBody>
          <a:bodyPr>
            <a:normAutofit/>
          </a:bodyPr>
          <a:lstStyle/>
          <a:p>
            <a:pPr marL="0" indent="0">
              <a:buNone/>
            </a:pPr>
            <a:endParaRPr lang="en-IN" sz="1800" dirty="0">
              <a:latin typeface="Nunito" pitchFamily="2" charset="0"/>
            </a:endParaRPr>
          </a:p>
          <a:p>
            <a:endParaRPr lang="en-IN" sz="1800" dirty="0">
              <a:latin typeface="Nunito" pitchFamily="2" charset="0"/>
            </a:endParaRPr>
          </a:p>
          <a:p>
            <a:endParaRPr lang="en-IN" sz="1800" dirty="0">
              <a:latin typeface="Nunito" pitchFamily="2" charset="0"/>
            </a:endParaRPr>
          </a:p>
        </p:txBody>
      </p:sp>
      <p:pic>
        <p:nvPicPr>
          <p:cNvPr id="8" name="Graphic 7">
            <a:extLst>
              <a:ext uri="{FF2B5EF4-FFF2-40B4-BE49-F238E27FC236}">
                <a16:creationId xmlns:a16="http://schemas.microsoft.com/office/drawing/2014/main" id="{E5ECC9BA-14DD-4AEC-8719-1EFAFAFBC6F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826271" y="6256655"/>
            <a:ext cx="2090651" cy="264911"/>
          </a:xfrm>
          <a:prstGeom prst="rect">
            <a:avLst/>
          </a:prstGeom>
        </p:spPr>
      </p:pic>
      <p:pic>
        <p:nvPicPr>
          <p:cNvPr id="5" name="Picture 4">
            <a:extLst>
              <a:ext uri="{FF2B5EF4-FFF2-40B4-BE49-F238E27FC236}">
                <a16:creationId xmlns:a16="http://schemas.microsoft.com/office/drawing/2014/main" id="{A8AE19AC-8B71-B4B2-B030-E6550306B407}"/>
              </a:ext>
            </a:extLst>
          </p:cNvPr>
          <p:cNvPicPr>
            <a:picLocks noChangeAspect="1"/>
          </p:cNvPicPr>
          <p:nvPr/>
        </p:nvPicPr>
        <p:blipFill>
          <a:blip r:embed="rId7"/>
          <a:stretch>
            <a:fillRect/>
          </a:stretch>
        </p:blipFill>
        <p:spPr>
          <a:xfrm>
            <a:off x="838200" y="1405255"/>
            <a:ext cx="5476776" cy="4851400"/>
          </a:xfrm>
          <a:prstGeom prst="rect">
            <a:avLst/>
          </a:prstGeom>
        </p:spPr>
      </p:pic>
      <p:sp>
        <p:nvSpPr>
          <p:cNvPr id="6" name="Content Placeholder 2">
            <a:extLst>
              <a:ext uri="{FF2B5EF4-FFF2-40B4-BE49-F238E27FC236}">
                <a16:creationId xmlns:a16="http://schemas.microsoft.com/office/drawing/2014/main" id="{CB4E42D9-19F0-E3C9-D896-527C2497DF81}"/>
              </a:ext>
            </a:extLst>
          </p:cNvPr>
          <p:cNvSpPr txBox="1">
            <a:spLocks/>
          </p:cNvSpPr>
          <p:nvPr/>
        </p:nvSpPr>
        <p:spPr>
          <a:xfrm>
            <a:off x="7153176" y="2713192"/>
            <a:ext cx="4189851" cy="30644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IN" sz="1800" dirty="0">
              <a:latin typeface="Nunito" pitchFamily="2" charset="0"/>
            </a:endParaRPr>
          </a:p>
          <a:p>
            <a:r>
              <a:rPr lang="en-IN" dirty="0">
                <a:latin typeface="Nunito" pitchFamily="2" charset="0"/>
              </a:rPr>
              <a:t>Customer’s job to be done in the headings.</a:t>
            </a:r>
          </a:p>
          <a:p>
            <a:r>
              <a:rPr lang="en-IN" dirty="0">
                <a:latin typeface="Nunito" pitchFamily="2" charset="0"/>
              </a:rPr>
              <a:t>Customer is literally referenced or implicitly referenced</a:t>
            </a:r>
          </a:p>
          <a:p>
            <a:pPr marL="0" indent="0">
              <a:buNone/>
            </a:pPr>
            <a:endParaRPr lang="en-IN" sz="1800" dirty="0">
              <a:latin typeface="Nunito" pitchFamily="2" charset="0"/>
            </a:endParaRPr>
          </a:p>
        </p:txBody>
      </p:sp>
    </p:spTree>
    <p:extLst>
      <p:ext uri="{BB962C8B-B14F-4D97-AF65-F5344CB8AC3E}">
        <p14:creationId xmlns:p14="http://schemas.microsoft.com/office/powerpoint/2010/main" val="29311540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D09BC0BE-D88C-4076-A742-BD8D0C0739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1198"/>
            <a:ext cx="12192000" cy="6857999"/>
          </a:xfrm>
          <a:prstGeom prst="rect">
            <a:avLst/>
          </a:prstGeom>
        </p:spPr>
      </p:pic>
      <p:sp>
        <p:nvSpPr>
          <p:cNvPr id="2" name="Title 1">
            <a:extLst>
              <a:ext uri="{FF2B5EF4-FFF2-40B4-BE49-F238E27FC236}">
                <a16:creationId xmlns:a16="http://schemas.microsoft.com/office/drawing/2014/main" id="{F75758F1-3A3D-46E5-AEEE-5638EE3D132D}"/>
              </a:ext>
            </a:extLst>
          </p:cNvPr>
          <p:cNvSpPr>
            <a:spLocks noGrp="1"/>
          </p:cNvSpPr>
          <p:nvPr>
            <p:ph type="title"/>
          </p:nvPr>
        </p:nvSpPr>
        <p:spPr/>
        <p:txBody>
          <a:bodyPr/>
          <a:lstStyle/>
          <a:p>
            <a:pPr algn="ctr"/>
            <a:r>
              <a:rPr lang="en-IN" b="1" dirty="0">
                <a:latin typeface="Red hat display" panose="02010503040201060303" pitchFamily="2" charset="0"/>
              </a:rPr>
              <a:t>Structure summary</a:t>
            </a:r>
          </a:p>
        </p:txBody>
      </p:sp>
      <p:sp>
        <p:nvSpPr>
          <p:cNvPr id="3" name="Content Placeholder 2">
            <a:extLst>
              <a:ext uri="{FF2B5EF4-FFF2-40B4-BE49-F238E27FC236}">
                <a16:creationId xmlns:a16="http://schemas.microsoft.com/office/drawing/2014/main" id="{8A7E641E-7FA6-4428-A56B-5E46840C422B}"/>
              </a:ext>
            </a:extLst>
          </p:cNvPr>
          <p:cNvSpPr>
            <a:spLocks noGrp="1"/>
          </p:cNvSpPr>
          <p:nvPr>
            <p:ph idx="1"/>
          </p:nvPr>
        </p:nvSpPr>
        <p:spPr>
          <a:xfrm>
            <a:off x="838200" y="2057011"/>
            <a:ext cx="10317480" cy="3720640"/>
          </a:xfrm>
        </p:spPr>
        <p:txBody>
          <a:bodyPr>
            <a:normAutofit/>
          </a:bodyPr>
          <a:lstStyle/>
          <a:p>
            <a:pPr marL="0" indent="0">
              <a:buNone/>
            </a:pPr>
            <a:endParaRPr lang="en-IN" sz="1800" dirty="0">
              <a:latin typeface="Nunito" pitchFamily="2" charset="0"/>
            </a:endParaRPr>
          </a:p>
          <a:p>
            <a:endParaRPr lang="en-IN" sz="1800" dirty="0">
              <a:latin typeface="Nunito" pitchFamily="2" charset="0"/>
            </a:endParaRPr>
          </a:p>
          <a:p>
            <a:endParaRPr lang="en-IN" sz="1800" dirty="0">
              <a:latin typeface="Nunito" pitchFamily="2" charset="0"/>
            </a:endParaRPr>
          </a:p>
        </p:txBody>
      </p:sp>
      <p:pic>
        <p:nvPicPr>
          <p:cNvPr id="8" name="Graphic 7">
            <a:extLst>
              <a:ext uri="{FF2B5EF4-FFF2-40B4-BE49-F238E27FC236}">
                <a16:creationId xmlns:a16="http://schemas.microsoft.com/office/drawing/2014/main" id="{E5ECC9BA-14DD-4AEC-8719-1EFAFAFBC6F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826271" y="6256655"/>
            <a:ext cx="2090651" cy="264911"/>
          </a:xfrm>
          <a:prstGeom prst="rect">
            <a:avLst/>
          </a:prstGeom>
        </p:spPr>
      </p:pic>
      <p:sp>
        <p:nvSpPr>
          <p:cNvPr id="6" name="Content Placeholder 2">
            <a:extLst>
              <a:ext uri="{FF2B5EF4-FFF2-40B4-BE49-F238E27FC236}">
                <a16:creationId xmlns:a16="http://schemas.microsoft.com/office/drawing/2014/main" id="{CB4E42D9-19F0-E3C9-D896-527C2497DF81}"/>
              </a:ext>
            </a:extLst>
          </p:cNvPr>
          <p:cNvSpPr txBox="1">
            <a:spLocks/>
          </p:cNvSpPr>
          <p:nvPr/>
        </p:nvSpPr>
        <p:spPr>
          <a:xfrm>
            <a:off x="838200" y="1545021"/>
            <a:ext cx="10317480" cy="49478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IN" sz="1800" dirty="0">
              <a:latin typeface="Nunito" pitchFamily="2" charset="0"/>
            </a:endParaRPr>
          </a:p>
          <a:p>
            <a:r>
              <a:rPr lang="en-IN" dirty="0">
                <a:latin typeface="Nunito" pitchFamily="2" charset="0"/>
              </a:rPr>
              <a:t>Structure content from the </a:t>
            </a:r>
            <a:r>
              <a:rPr lang="en-IN" b="1" dirty="0">
                <a:latin typeface="Nunito" pitchFamily="2" charset="0"/>
              </a:rPr>
              <a:t>customer’s point of view</a:t>
            </a:r>
            <a:r>
              <a:rPr lang="en-IN" dirty="0">
                <a:latin typeface="Nunito" pitchFamily="2" charset="0"/>
              </a:rPr>
              <a:t>, for example ”jobs to be done” or known user goals. Lead them through the product, don’t itemize the product’s architecture.</a:t>
            </a:r>
          </a:p>
          <a:p>
            <a:r>
              <a:rPr lang="en-IN" dirty="0">
                <a:latin typeface="Nunito" pitchFamily="2" charset="0"/>
              </a:rPr>
              <a:t>Keep the top-level nodes within </a:t>
            </a:r>
            <a:r>
              <a:rPr lang="en-IN" b="1" dirty="0">
                <a:latin typeface="Nunito" pitchFamily="2" charset="0"/>
              </a:rPr>
              <a:t>a single taxonomy</a:t>
            </a:r>
            <a:r>
              <a:rPr lang="en-IN" dirty="0">
                <a:latin typeface="Nunito" pitchFamily="2" charset="0"/>
              </a:rPr>
              <a:t>: content type (most common, perhaps least useful), user goal, persona. </a:t>
            </a:r>
          </a:p>
          <a:p>
            <a:r>
              <a:rPr lang="en-IN" dirty="0">
                <a:latin typeface="Nunito" pitchFamily="2" charset="0"/>
              </a:rPr>
              <a:t>The organization will often resist structure changes—some feel a perceived loss of importance if their group’s product name isn’t in the top level. Best way to fight this—</a:t>
            </a:r>
            <a:r>
              <a:rPr lang="en-IN" b="1" dirty="0">
                <a:latin typeface="Nunito" pitchFamily="2" charset="0"/>
              </a:rPr>
              <a:t>invite them to navigate through a customer goal</a:t>
            </a:r>
            <a:r>
              <a:rPr lang="en-IN" dirty="0">
                <a:latin typeface="Nunito" pitchFamily="2" charset="0"/>
              </a:rPr>
              <a:t> using only the product doc. </a:t>
            </a:r>
          </a:p>
          <a:p>
            <a:pPr marL="0" indent="0">
              <a:buNone/>
            </a:pPr>
            <a:endParaRPr lang="en-IN" sz="1800" dirty="0">
              <a:latin typeface="Nunito" pitchFamily="2" charset="0"/>
            </a:endParaRPr>
          </a:p>
        </p:txBody>
      </p:sp>
    </p:spTree>
    <p:extLst>
      <p:ext uri="{BB962C8B-B14F-4D97-AF65-F5344CB8AC3E}">
        <p14:creationId xmlns:p14="http://schemas.microsoft.com/office/powerpoint/2010/main" val="34013716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B0BD5E3E-B33F-A075-2251-739A699E6D0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1198"/>
            <a:ext cx="12192000" cy="6857999"/>
          </a:xfrm>
          <a:prstGeom prst="rect">
            <a:avLst/>
          </a:prstGeom>
        </p:spPr>
      </p:pic>
      <p:sp>
        <p:nvSpPr>
          <p:cNvPr id="2" name="Title 1">
            <a:extLst>
              <a:ext uri="{FF2B5EF4-FFF2-40B4-BE49-F238E27FC236}">
                <a16:creationId xmlns:a16="http://schemas.microsoft.com/office/drawing/2014/main" id="{F75758F1-3A3D-46E5-AEEE-5638EE3D132D}"/>
              </a:ext>
            </a:extLst>
          </p:cNvPr>
          <p:cNvSpPr>
            <a:spLocks noGrp="1"/>
          </p:cNvSpPr>
          <p:nvPr>
            <p:ph type="title"/>
          </p:nvPr>
        </p:nvSpPr>
        <p:spPr/>
        <p:txBody>
          <a:bodyPr/>
          <a:lstStyle/>
          <a:p>
            <a:pPr algn="ctr"/>
            <a:r>
              <a:rPr lang="en-IN" b="1" dirty="0">
                <a:latin typeface="Red hat display" panose="02010503040201060303" pitchFamily="2" charset="0"/>
              </a:rPr>
              <a:t>Overall summary of things you can do</a:t>
            </a:r>
          </a:p>
        </p:txBody>
      </p:sp>
      <p:sp>
        <p:nvSpPr>
          <p:cNvPr id="3" name="Content Placeholder 2">
            <a:extLst>
              <a:ext uri="{FF2B5EF4-FFF2-40B4-BE49-F238E27FC236}">
                <a16:creationId xmlns:a16="http://schemas.microsoft.com/office/drawing/2014/main" id="{8A7E641E-7FA6-4428-A56B-5E46840C422B}"/>
              </a:ext>
            </a:extLst>
          </p:cNvPr>
          <p:cNvSpPr>
            <a:spLocks noGrp="1"/>
          </p:cNvSpPr>
          <p:nvPr>
            <p:ph idx="1"/>
          </p:nvPr>
        </p:nvSpPr>
        <p:spPr>
          <a:xfrm>
            <a:off x="1097280" y="1545021"/>
            <a:ext cx="10256521" cy="4711634"/>
          </a:xfrm>
        </p:spPr>
        <p:txBody>
          <a:bodyPr>
            <a:normAutofit/>
          </a:bodyPr>
          <a:lstStyle/>
          <a:p>
            <a:r>
              <a:rPr lang="en-IN" dirty="0">
                <a:latin typeface="Nunito" pitchFamily="2" charset="0"/>
              </a:rPr>
              <a:t>Create a style guide that recommends customer-centric standards</a:t>
            </a:r>
          </a:p>
          <a:p>
            <a:pPr lvl="1"/>
            <a:r>
              <a:rPr lang="en-IN" sz="2800" dirty="0">
                <a:latin typeface="Nunito" pitchFamily="2" charset="0"/>
              </a:rPr>
              <a:t>Use imperatives</a:t>
            </a:r>
          </a:p>
          <a:p>
            <a:pPr lvl="1"/>
            <a:r>
              <a:rPr lang="en-IN" sz="2800" dirty="0">
                <a:latin typeface="Nunito" pitchFamily="2" charset="0"/>
              </a:rPr>
              <a:t>Get rid of self-referential text</a:t>
            </a:r>
          </a:p>
          <a:p>
            <a:pPr lvl="1"/>
            <a:r>
              <a:rPr lang="en-IN" sz="2800" dirty="0">
                <a:latin typeface="Nunito" pitchFamily="2" charset="0"/>
              </a:rPr>
              <a:t>Customer-centric vocabulary</a:t>
            </a:r>
          </a:p>
          <a:p>
            <a:r>
              <a:rPr lang="en-IN" dirty="0">
                <a:latin typeface="Nunito" pitchFamily="2" charset="0"/>
              </a:rPr>
              <a:t>Create workflows that start on the left and with the customer’s data or machines (even if the timeline is different)</a:t>
            </a:r>
          </a:p>
          <a:p>
            <a:r>
              <a:rPr lang="en-IN" dirty="0">
                <a:latin typeface="Nunito" pitchFamily="2" charset="0"/>
              </a:rPr>
              <a:t>Structure your content around “jobs to be done” or the customer’s path through the product, or create landing pages that provide this information.</a:t>
            </a:r>
          </a:p>
          <a:p>
            <a:endParaRPr lang="en-IN" dirty="0">
              <a:latin typeface="Nunito" pitchFamily="2" charset="0"/>
            </a:endParaRPr>
          </a:p>
          <a:p>
            <a:endParaRPr lang="en-IN" dirty="0">
              <a:latin typeface="Nunito" pitchFamily="2" charset="0"/>
            </a:endParaRPr>
          </a:p>
          <a:p>
            <a:endParaRPr lang="en-IN" sz="1800" dirty="0">
              <a:latin typeface="Nunito" pitchFamily="2" charset="0"/>
            </a:endParaRPr>
          </a:p>
          <a:p>
            <a:endParaRPr lang="en-IN" sz="1800" dirty="0">
              <a:latin typeface="Nunito" pitchFamily="2" charset="0"/>
            </a:endParaRPr>
          </a:p>
        </p:txBody>
      </p:sp>
      <p:pic>
        <p:nvPicPr>
          <p:cNvPr id="8" name="Graphic 7">
            <a:extLst>
              <a:ext uri="{FF2B5EF4-FFF2-40B4-BE49-F238E27FC236}">
                <a16:creationId xmlns:a16="http://schemas.microsoft.com/office/drawing/2014/main" id="{E5ECC9BA-14DD-4AEC-8719-1EFAFAFBC6F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26271" y="6256655"/>
            <a:ext cx="2090651" cy="264911"/>
          </a:xfrm>
          <a:prstGeom prst="rect">
            <a:avLst/>
          </a:prstGeom>
        </p:spPr>
      </p:pic>
    </p:spTree>
    <p:extLst>
      <p:ext uri="{BB962C8B-B14F-4D97-AF65-F5344CB8AC3E}">
        <p14:creationId xmlns:p14="http://schemas.microsoft.com/office/powerpoint/2010/main" val="28797925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B0BD5E3E-B33F-A075-2251-739A699E6D0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1198"/>
            <a:ext cx="12192000" cy="6857999"/>
          </a:xfrm>
          <a:prstGeom prst="rect">
            <a:avLst/>
          </a:prstGeom>
        </p:spPr>
      </p:pic>
      <p:sp>
        <p:nvSpPr>
          <p:cNvPr id="2" name="Title 1">
            <a:extLst>
              <a:ext uri="{FF2B5EF4-FFF2-40B4-BE49-F238E27FC236}">
                <a16:creationId xmlns:a16="http://schemas.microsoft.com/office/drawing/2014/main" id="{F75758F1-3A3D-46E5-AEEE-5638EE3D132D}"/>
              </a:ext>
            </a:extLst>
          </p:cNvPr>
          <p:cNvSpPr>
            <a:spLocks noGrp="1"/>
          </p:cNvSpPr>
          <p:nvPr>
            <p:ph type="title"/>
          </p:nvPr>
        </p:nvSpPr>
        <p:spPr/>
        <p:txBody>
          <a:bodyPr/>
          <a:lstStyle/>
          <a:p>
            <a:pPr algn="ctr"/>
            <a:r>
              <a:rPr lang="en-IN" b="1" dirty="0">
                <a:latin typeface="Red hat display" panose="02010503040201060303" pitchFamily="2" charset="0"/>
              </a:rPr>
              <a:t>At the end of the day…</a:t>
            </a:r>
          </a:p>
        </p:txBody>
      </p:sp>
      <p:sp>
        <p:nvSpPr>
          <p:cNvPr id="3" name="Content Placeholder 2">
            <a:extLst>
              <a:ext uri="{FF2B5EF4-FFF2-40B4-BE49-F238E27FC236}">
                <a16:creationId xmlns:a16="http://schemas.microsoft.com/office/drawing/2014/main" id="{8A7E641E-7FA6-4428-A56B-5E46840C422B}"/>
              </a:ext>
            </a:extLst>
          </p:cNvPr>
          <p:cNvSpPr>
            <a:spLocks noGrp="1"/>
          </p:cNvSpPr>
          <p:nvPr>
            <p:ph idx="1"/>
          </p:nvPr>
        </p:nvSpPr>
        <p:spPr>
          <a:xfrm>
            <a:off x="1097280" y="2135215"/>
            <a:ext cx="10256521" cy="4121440"/>
          </a:xfrm>
        </p:spPr>
        <p:txBody>
          <a:bodyPr>
            <a:normAutofit/>
          </a:bodyPr>
          <a:lstStyle/>
          <a:p>
            <a:pPr marL="0" indent="0">
              <a:buNone/>
            </a:pPr>
            <a:r>
              <a:rPr lang="en-IN" dirty="0">
                <a:latin typeface="Nunito" pitchFamily="2" charset="0"/>
              </a:rPr>
              <a:t>We hope our customers spend as little time in the product doc, and as much time being successful, as possible.</a:t>
            </a:r>
          </a:p>
        </p:txBody>
      </p:sp>
      <p:pic>
        <p:nvPicPr>
          <p:cNvPr id="8" name="Graphic 7">
            <a:extLst>
              <a:ext uri="{FF2B5EF4-FFF2-40B4-BE49-F238E27FC236}">
                <a16:creationId xmlns:a16="http://schemas.microsoft.com/office/drawing/2014/main" id="{E5ECC9BA-14DD-4AEC-8719-1EFAFAFBC6F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26271" y="6256655"/>
            <a:ext cx="2090651" cy="264911"/>
          </a:xfrm>
          <a:prstGeom prst="rect">
            <a:avLst/>
          </a:prstGeom>
        </p:spPr>
      </p:pic>
      <p:pic>
        <p:nvPicPr>
          <p:cNvPr id="6" name="Picture 5">
            <a:extLst>
              <a:ext uri="{FF2B5EF4-FFF2-40B4-BE49-F238E27FC236}">
                <a16:creationId xmlns:a16="http://schemas.microsoft.com/office/drawing/2014/main" id="{4B0CDC29-B666-AA22-975C-2E60EE0FFF80}"/>
              </a:ext>
            </a:extLst>
          </p:cNvPr>
          <p:cNvPicPr>
            <a:picLocks noChangeAspect="1"/>
          </p:cNvPicPr>
          <p:nvPr/>
        </p:nvPicPr>
        <p:blipFill>
          <a:blip r:embed="rId6"/>
          <a:stretch>
            <a:fillRect/>
          </a:stretch>
        </p:blipFill>
        <p:spPr>
          <a:xfrm>
            <a:off x="4056626" y="3164089"/>
            <a:ext cx="4640714" cy="3427800"/>
          </a:xfrm>
          <a:prstGeom prst="rect">
            <a:avLst/>
          </a:prstGeom>
        </p:spPr>
      </p:pic>
    </p:spTree>
    <p:extLst>
      <p:ext uri="{BB962C8B-B14F-4D97-AF65-F5344CB8AC3E}">
        <p14:creationId xmlns:p14="http://schemas.microsoft.com/office/powerpoint/2010/main" val="27038346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B0BD5E3E-B33F-A075-2251-739A699E6D0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1198"/>
            <a:ext cx="12192000" cy="6857999"/>
          </a:xfrm>
          <a:prstGeom prst="rect">
            <a:avLst/>
          </a:prstGeom>
        </p:spPr>
      </p:pic>
      <p:sp>
        <p:nvSpPr>
          <p:cNvPr id="2" name="Title 1">
            <a:extLst>
              <a:ext uri="{FF2B5EF4-FFF2-40B4-BE49-F238E27FC236}">
                <a16:creationId xmlns:a16="http://schemas.microsoft.com/office/drawing/2014/main" id="{F75758F1-3A3D-46E5-AEEE-5638EE3D132D}"/>
              </a:ext>
            </a:extLst>
          </p:cNvPr>
          <p:cNvSpPr>
            <a:spLocks noGrp="1"/>
          </p:cNvSpPr>
          <p:nvPr>
            <p:ph type="title"/>
          </p:nvPr>
        </p:nvSpPr>
        <p:spPr/>
        <p:txBody>
          <a:bodyPr/>
          <a:lstStyle/>
          <a:p>
            <a:pPr algn="ctr"/>
            <a:r>
              <a:rPr lang="en-IN" b="1" dirty="0">
                <a:latin typeface="Red hat display" panose="02010503040201060303" pitchFamily="2" charset="0"/>
              </a:rPr>
              <a:t>Resources</a:t>
            </a:r>
          </a:p>
        </p:txBody>
      </p:sp>
      <p:sp>
        <p:nvSpPr>
          <p:cNvPr id="3" name="Content Placeholder 2">
            <a:extLst>
              <a:ext uri="{FF2B5EF4-FFF2-40B4-BE49-F238E27FC236}">
                <a16:creationId xmlns:a16="http://schemas.microsoft.com/office/drawing/2014/main" id="{8A7E641E-7FA6-4428-A56B-5E46840C422B}"/>
              </a:ext>
            </a:extLst>
          </p:cNvPr>
          <p:cNvSpPr>
            <a:spLocks noGrp="1"/>
          </p:cNvSpPr>
          <p:nvPr>
            <p:ph idx="1"/>
          </p:nvPr>
        </p:nvSpPr>
        <p:spPr>
          <a:xfrm>
            <a:off x="1097280" y="2135215"/>
            <a:ext cx="10256521" cy="4121440"/>
          </a:xfrm>
        </p:spPr>
        <p:txBody>
          <a:bodyPr>
            <a:normAutofit/>
          </a:bodyPr>
          <a:lstStyle/>
          <a:p>
            <a:pPr marL="0" indent="0">
              <a:buNone/>
            </a:pPr>
            <a:r>
              <a:rPr lang="en-IN" dirty="0">
                <a:latin typeface="Nunito" pitchFamily="2" charset="0"/>
              </a:rPr>
              <a:t>These slides are available at </a:t>
            </a:r>
            <a:r>
              <a:rPr lang="en-IN" dirty="0" err="1">
                <a:solidFill>
                  <a:srgbClr val="7030A0"/>
                </a:solidFill>
                <a:latin typeface="Courier New" panose="02070309020205020404" pitchFamily="49" charset="0"/>
                <a:cs typeface="Courier New" panose="02070309020205020404" pitchFamily="49" charset="0"/>
              </a:rPr>
              <a:t>mystiberry.com</a:t>
            </a:r>
            <a:r>
              <a:rPr lang="en-IN" dirty="0">
                <a:solidFill>
                  <a:srgbClr val="7030A0"/>
                </a:solidFill>
                <a:latin typeface="Courier New" panose="02070309020205020404" pitchFamily="49" charset="0"/>
                <a:cs typeface="Courier New" panose="02070309020205020404" pitchFamily="49" charset="0"/>
              </a:rPr>
              <a:t>/secret-</a:t>
            </a:r>
            <a:r>
              <a:rPr lang="en-IN" dirty="0" err="1">
                <a:solidFill>
                  <a:srgbClr val="7030A0"/>
                </a:solidFill>
                <a:latin typeface="Courier New" panose="02070309020205020404" pitchFamily="49" charset="0"/>
                <a:cs typeface="Courier New" panose="02070309020205020404" pitchFamily="49" charset="0"/>
              </a:rPr>
              <a:t>pov</a:t>
            </a:r>
            <a:r>
              <a:rPr lang="en-IN" dirty="0">
                <a:solidFill>
                  <a:srgbClr val="7030A0"/>
                </a:solidFill>
                <a:latin typeface="Courier New" panose="02070309020205020404" pitchFamily="49" charset="0"/>
                <a:cs typeface="Courier New" panose="02070309020205020404" pitchFamily="49" charset="0"/>
              </a:rPr>
              <a:t> </a:t>
            </a:r>
            <a:r>
              <a:rPr lang="en-IN" dirty="0">
                <a:latin typeface="Nunito" pitchFamily="2" charset="0"/>
              </a:rPr>
              <a:t>so you can download and follow the links.</a:t>
            </a:r>
          </a:p>
          <a:p>
            <a:r>
              <a:rPr lang="en-IN" dirty="0">
                <a:latin typeface="Nunito" pitchFamily="2" charset="0"/>
                <a:hlinkClick r:id="rId4"/>
              </a:rPr>
              <a:t>Future tense examples</a:t>
            </a:r>
            <a:endParaRPr lang="en-IN" dirty="0">
              <a:latin typeface="Nunito" pitchFamily="2" charset="0"/>
            </a:endParaRPr>
          </a:p>
          <a:p>
            <a:r>
              <a:rPr lang="en-IN" dirty="0">
                <a:latin typeface="Nunito" pitchFamily="2" charset="0"/>
                <a:hlinkClick r:id="rId5"/>
              </a:rPr>
              <a:t>Information foraging and the scent of information</a:t>
            </a:r>
            <a:endParaRPr lang="en-IN" dirty="0">
              <a:latin typeface="Nunito" pitchFamily="2" charset="0"/>
            </a:endParaRPr>
          </a:p>
          <a:p>
            <a:r>
              <a:rPr lang="en-IN" dirty="0">
                <a:latin typeface="Nunito" pitchFamily="2" charset="0"/>
                <a:hlinkClick r:id="rId6"/>
              </a:rPr>
              <a:t>Example of a great landing page </a:t>
            </a:r>
            <a:r>
              <a:rPr lang="en-IN" dirty="0">
                <a:latin typeface="Nunito" pitchFamily="2" charset="0"/>
              </a:rPr>
              <a:t>with the same old “shipping our org chart” table of contents.</a:t>
            </a:r>
          </a:p>
          <a:p>
            <a:r>
              <a:rPr lang="en-IN" dirty="0">
                <a:latin typeface="Nunito" pitchFamily="2" charset="0"/>
                <a:hlinkClick r:id="rId7"/>
              </a:rPr>
              <a:t>Content architecture primer </a:t>
            </a:r>
            <a:endParaRPr lang="en-IN" dirty="0">
              <a:latin typeface="Nunito" pitchFamily="2" charset="0"/>
            </a:endParaRPr>
          </a:p>
          <a:p>
            <a:r>
              <a:rPr lang="en-IN" dirty="0">
                <a:latin typeface="Nunito" pitchFamily="2" charset="0"/>
                <a:hlinkClick r:id="rId8"/>
              </a:rPr>
              <a:t>Jobs to be done primer</a:t>
            </a:r>
            <a:endParaRPr lang="en-IN" dirty="0">
              <a:latin typeface="Nunito" pitchFamily="2" charset="0"/>
            </a:endParaRPr>
          </a:p>
          <a:p>
            <a:endParaRPr lang="en-IN" sz="1800" dirty="0">
              <a:latin typeface="Nunito" pitchFamily="2" charset="0"/>
            </a:endParaRPr>
          </a:p>
          <a:p>
            <a:endParaRPr lang="en-IN" sz="1800" dirty="0">
              <a:latin typeface="Nunito" pitchFamily="2" charset="0"/>
            </a:endParaRPr>
          </a:p>
        </p:txBody>
      </p:sp>
      <p:pic>
        <p:nvPicPr>
          <p:cNvPr id="8" name="Graphic 7">
            <a:extLst>
              <a:ext uri="{FF2B5EF4-FFF2-40B4-BE49-F238E27FC236}">
                <a16:creationId xmlns:a16="http://schemas.microsoft.com/office/drawing/2014/main" id="{E5ECC9BA-14DD-4AEC-8719-1EFAFAFBC6F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826271" y="6256655"/>
            <a:ext cx="2090651" cy="264911"/>
          </a:xfrm>
          <a:prstGeom prst="rect">
            <a:avLst/>
          </a:prstGeom>
        </p:spPr>
      </p:pic>
    </p:spTree>
    <p:extLst>
      <p:ext uri="{BB962C8B-B14F-4D97-AF65-F5344CB8AC3E}">
        <p14:creationId xmlns:p14="http://schemas.microsoft.com/office/powerpoint/2010/main" val="34783337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86015F80-DD3E-4752-9448-F9259133AF3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7999"/>
          </a:xfrm>
          <a:prstGeom prst="rect">
            <a:avLst/>
          </a:prstGeom>
        </p:spPr>
      </p:pic>
      <p:sp>
        <p:nvSpPr>
          <p:cNvPr id="9" name="TextBox 8">
            <a:extLst>
              <a:ext uri="{FF2B5EF4-FFF2-40B4-BE49-F238E27FC236}">
                <a16:creationId xmlns:a16="http://schemas.microsoft.com/office/drawing/2014/main" id="{8A1FC9D9-4377-4F48-84E8-94B1ED468715}"/>
              </a:ext>
            </a:extLst>
          </p:cNvPr>
          <p:cNvSpPr txBox="1"/>
          <p:nvPr/>
        </p:nvSpPr>
        <p:spPr>
          <a:xfrm>
            <a:off x="3676071" y="2671801"/>
            <a:ext cx="4620176" cy="1107996"/>
          </a:xfrm>
          <a:prstGeom prst="rect">
            <a:avLst/>
          </a:prstGeom>
          <a:noFill/>
        </p:spPr>
        <p:txBody>
          <a:bodyPr wrap="none" rtlCol="0">
            <a:spAutoFit/>
          </a:bodyPr>
          <a:lstStyle/>
          <a:p>
            <a:r>
              <a:rPr lang="en-IN" sz="6600">
                <a:latin typeface="Red hat display" panose="02010503040201060303" pitchFamily="2" charset="0"/>
              </a:rPr>
              <a:t>Questions ?</a:t>
            </a:r>
          </a:p>
        </p:txBody>
      </p:sp>
    </p:spTree>
    <p:extLst>
      <p:ext uri="{BB962C8B-B14F-4D97-AF65-F5344CB8AC3E}">
        <p14:creationId xmlns:p14="http://schemas.microsoft.com/office/powerpoint/2010/main" val="27409040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762A5DE7-CE7F-4E41-9BE4-834DD4E0C2F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pic>
        <p:nvPicPr>
          <p:cNvPr id="10" name="Graphic 9">
            <a:extLst>
              <a:ext uri="{FF2B5EF4-FFF2-40B4-BE49-F238E27FC236}">
                <a16:creationId xmlns:a16="http://schemas.microsoft.com/office/drawing/2014/main" id="{75DD6E8B-6124-4846-ABCB-E60125BF2F4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501126" y="6563180"/>
            <a:ext cx="1693557" cy="203172"/>
          </a:xfrm>
          <a:prstGeom prst="rect">
            <a:avLst/>
          </a:prstGeom>
        </p:spPr>
      </p:pic>
      <p:sp>
        <p:nvSpPr>
          <p:cNvPr id="12" name="TextBox 11">
            <a:extLst>
              <a:ext uri="{FF2B5EF4-FFF2-40B4-BE49-F238E27FC236}">
                <a16:creationId xmlns:a16="http://schemas.microsoft.com/office/drawing/2014/main" id="{37A04E03-039A-44DC-9552-88DBDDAEBF8B}"/>
              </a:ext>
            </a:extLst>
          </p:cNvPr>
          <p:cNvSpPr txBox="1"/>
          <p:nvPr/>
        </p:nvSpPr>
        <p:spPr>
          <a:xfrm>
            <a:off x="523240" y="2296265"/>
            <a:ext cx="4507708" cy="938719"/>
          </a:xfrm>
          <a:prstGeom prst="rect">
            <a:avLst/>
          </a:prstGeom>
          <a:noFill/>
        </p:spPr>
        <p:txBody>
          <a:bodyPr wrap="square" rtlCol="0">
            <a:spAutoFit/>
          </a:bodyPr>
          <a:lstStyle/>
          <a:p>
            <a:r>
              <a:rPr lang="en-US" sz="5500" b="1">
                <a:latin typeface="Red hat display" panose="02010303040201060303" pitchFamily="2" charset="0"/>
                <a:ea typeface="Red hat display" panose="02010303040201060303" pitchFamily="2" charset="0"/>
                <a:cs typeface="Red hat display" panose="02010303040201060303" pitchFamily="2" charset="0"/>
              </a:rPr>
              <a:t>Thank You!</a:t>
            </a:r>
            <a:endParaRPr lang="en-IN" sz="5500" b="1">
              <a:latin typeface="Red hat display" panose="02010303040201060303" pitchFamily="2" charset="0"/>
              <a:ea typeface="Red hat display" panose="02010303040201060303" pitchFamily="2" charset="0"/>
              <a:cs typeface="Red hat display" panose="02010303040201060303" pitchFamily="2" charset="0"/>
            </a:endParaRPr>
          </a:p>
        </p:txBody>
      </p:sp>
      <p:pic>
        <p:nvPicPr>
          <p:cNvPr id="17" name="Graphic 16">
            <a:extLst>
              <a:ext uri="{FF2B5EF4-FFF2-40B4-BE49-F238E27FC236}">
                <a16:creationId xmlns:a16="http://schemas.microsoft.com/office/drawing/2014/main" id="{05F65040-A556-44C5-831E-16C4E84A3C6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780048" y="1524000"/>
            <a:ext cx="4084652" cy="4554924"/>
          </a:xfrm>
          <a:prstGeom prst="rect">
            <a:avLst/>
          </a:prstGeom>
        </p:spPr>
      </p:pic>
      <p:pic>
        <p:nvPicPr>
          <p:cNvPr id="19" name="Graphic 18">
            <a:extLst>
              <a:ext uri="{FF2B5EF4-FFF2-40B4-BE49-F238E27FC236}">
                <a16:creationId xmlns:a16="http://schemas.microsoft.com/office/drawing/2014/main" id="{6BAB4BE1-F6A8-468A-B03F-11F9CA95BB9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560945" y="3767403"/>
            <a:ext cx="361950" cy="419100"/>
          </a:xfrm>
          <a:prstGeom prst="rect">
            <a:avLst/>
          </a:prstGeom>
        </p:spPr>
      </p:pic>
    </p:spTree>
    <p:extLst>
      <p:ext uri="{BB962C8B-B14F-4D97-AF65-F5344CB8AC3E}">
        <p14:creationId xmlns:p14="http://schemas.microsoft.com/office/powerpoint/2010/main" val="1397317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86015F80-DD3E-4752-9448-F9259133AF3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12192000" cy="6857999"/>
          </a:xfrm>
          <a:prstGeom prst="rect">
            <a:avLst/>
          </a:prstGeom>
        </p:spPr>
      </p:pic>
      <p:pic>
        <p:nvPicPr>
          <p:cNvPr id="7" name="Graphic 6">
            <a:extLst>
              <a:ext uri="{FF2B5EF4-FFF2-40B4-BE49-F238E27FC236}">
                <a16:creationId xmlns:a16="http://schemas.microsoft.com/office/drawing/2014/main" id="{60DF96AB-501E-41C8-BCF5-A04C86099EE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826271" y="6256655"/>
            <a:ext cx="2090651" cy="264911"/>
          </a:xfrm>
          <a:prstGeom prst="rect">
            <a:avLst/>
          </a:prstGeom>
        </p:spPr>
      </p:pic>
      <p:sp>
        <p:nvSpPr>
          <p:cNvPr id="2" name="Title 1">
            <a:extLst>
              <a:ext uri="{FF2B5EF4-FFF2-40B4-BE49-F238E27FC236}">
                <a16:creationId xmlns:a16="http://schemas.microsoft.com/office/drawing/2014/main" id="{F75758F1-3A3D-46E5-AEEE-5638EE3D132D}"/>
              </a:ext>
            </a:extLst>
          </p:cNvPr>
          <p:cNvSpPr>
            <a:spLocks noGrp="1"/>
          </p:cNvSpPr>
          <p:nvPr>
            <p:ph type="title"/>
          </p:nvPr>
        </p:nvSpPr>
        <p:spPr/>
        <p:txBody>
          <a:bodyPr/>
          <a:lstStyle/>
          <a:p>
            <a:pPr algn="ctr"/>
            <a:r>
              <a:rPr lang="en-IN" b="1" dirty="0">
                <a:latin typeface="Red hat display" panose="02010503040201060303" pitchFamily="2" charset="0"/>
              </a:rPr>
              <a:t>Centering Your User? </a:t>
            </a:r>
          </a:p>
        </p:txBody>
      </p:sp>
      <p:sp>
        <p:nvSpPr>
          <p:cNvPr id="5" name="Content Placeholder 4">
            <a:extLst>
              <a:ext uri="{FF2B5EF4-FFF2-40B4-BE49-F238E27FC236}">
                <a16:creationId xmlns:a16="http://schemas.microsoft.com/office/drawing/2014/main" id="{51F0799D-0DA7-50C9-9458-CF4484CB6DCF}"/>
              </a:ext>
            </a:extLst>
          </p:cNvPr>
          <p:cNvSpPr>
            <a:spLocks noGrp="1"/>
          </p:cNvSpPr>
          <p:nvPr>
            <p:ph idx="1"/>
          </p:nvPr>
        </p:nvSpPr>
        <p:spPr>
          <a:xfrm>
            <a:off x="465394" y="1905317"/>
            <a:ext cx="10515600" cy="4351338"/>
          </a:xfrm>
        </p:spPr>
        <p:txBody>
          <a:bodyPr/>
          <a:lstStyle/>
          <a:p>
            <a:pPr marL="0" indent="0">
              <a:buNone/>
            </a:pPr>
            <a:r>
              <a:rPr lang="en-IN" dirty="0"/>
              <a:t>We’re all enthused customer advocates…isn’t that enough?</a:t>
            </a:r>
          </a:p>
          <a:p>
            <a:pPr marL="0" indent="0">
              <a:buNone/>
            </a:pPr>
            <a:endParaRPr lang="en-IN" dirty="0"/>
          </a:p>
          <a:p>
            <a:pPr marL="0" indent="0">
              <a:buNone/>
            </a:pPr>
            <a:r>
              <a:rPr lang="en-IN" dirty="0"/>
              <a:t>Using </a:t>
            </a:r>
            <a:r>
              <a:rPr lang="en-IN" b="1" dirty="0"/>
              <a:t>narrative point of view </a:t>
            </a:r>
            <a:r>
              <a:rPr lang="en-IN" dirty="0"/>
              <a:t>can keep your customer feeling like they are the center of any process they read about. This can reduce cognitive dissonance and reinforce your company’s “customer-first” orientation.</a:t>
            </a:r>
          </a:p>
        </p:txBody>
      </p:sp>
    </p:spTree>
    <p:extLst>
      <p:ext uri="{BB962C8B-B14F-4D97-AF65-F5344CB8AC3E}">
        <p14:creationId xmlns:p14="http://schemas.microsoft.com/office/powerpoint/2010/main" val="361264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86015F80-DD3E-4752-9448-F9259133AF3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12192000" cy="6857999"/>
          </a:xfrm>
          <a:prstGeom prst="rect">
            <a:avLst/>
          </a:prstGeom>
        </p:spPr>
      </p:pic>
      <p:pic>
        <p:nvPicPr>
          <p:cNvPr id="7" name="Graphic 6">
            <a:extLst>
              <a:ext uri="{FF2B5EF4-FFF2-40B4-BE49-F238E27FC236}">
                <a16:creationId xmlns:a16="http://schemas.microsoft.com/office/drawing/2014/main" id="{60DF96AB-501E-41C8-BCF5-A04C86099EE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826271" y="6256655"/>
            <a:ext cx="2090651" cy="264911"/>
          </a:xfrm>
          <a:prstGeom prst="rect">
            <a:avLst/>
          </a:prstGeom>
        </p:spPr>
      </p:pic>
      <p:sp>
        <p:nvSpPr>
          <p:cNvPr id="2" name="Title 1">
            <a:extLst>
              <a:ext uri="{FF2B5EF4-FFF2-40B4-BE49-F238E27FC236}">
                <a16:creationId xmlns:a16="http://schemas.microsoft.com/office/drawing/2014/main" id="{F75758F1-3A3D-46E5-AEEE-5638EE3D132D}"/>
              </a:ext>
            </a:extLst>
          </p:cNvPr>
          <p:cNvSpPr>
            <a:spLocks noGrp="1"/>
          </p:cNvSpPr>
          <p:nvPr>
            <p:ph type="title"/>
          </p:nvPr>
        </p:nvSpPr>
        <p:spPr/>
        <p:txBody>
          <a:bodyPr/>
          <a:lstStyle/>
          <a:p>
            <a:pPr algn="ctr"/>
            <a:r>
              <a:rPr lang="en-IN" b="1">
                <a:latin typeface="Red hat display" panose="02010503040201060303" pitchFamily="2" charset="0"/>
              </a:rPr>
              <a:t>Overview </a:t>
            </a:r>
          </a:p>
        </p:txBody>
      </p:sp>
      <p:sp>
        <p:nvSpPr>
          <p:cNvPr id="5" name="Content Placeholder 4">
            <a:extLst>
              <a:ext uri="{FF2B5EF4-FFF2-40B4-BE49-F238E27FC236}">
                <a16:creationId xmlns:a16="http://schemas.microsoft.com/office/drawing/2014/main" id="{51F0799D-0DA7-50C9-9458-CF4484CB6DCF}"/>
              </a:ext>
            </a:extLst>
          </p:cNvPr>
          <p:cNvSpPr>
            <a:spLocks noGrp="1"/>
          </p:cNvSpPr>
          <p:nvPr>
            <p:ph idx="1"/>
          </p:nvPr>
        </p:nvSpPr>
        <p:spPr>
          <a:xfrm>
            <a:off x="465394" y="1905317"/>
            <a:ext cx="10515600" cy="4351338"/>
          </a:xfrm>
        </p:spPr>
        <p:txBody>
          <a:bodyPr/>
          <a:lstStyle/>
          <a:p>
            <a:pPr marL="0" indent="0">
              <a:buNone/>
            </a:pPr>
            <a:r>
              <a:rPr lang="en-IN" dirty="0"/>
              <a:t>Center your customer throughout your content:</a:t>
            </a:r>
          </a:p>
          <a:p>
            <a:pPr marL="0" indent="0">
              <a:buNone/>
            </a:pPr>
            <a:endParaRPr lang="en-IN" dirty="0"/>
          </a:p>
          <a:p>
            <a:r>
              <a:rPr lang="en-IN" dirty="0"/>
              <a:t>Point of view briefly explained</a:t>
            </a:r>
          </a:p>
          <a:p>
            <a:r>
              <a:rPr lang="en-IN" dirty="0"/>
              <a:t>Word choice and sentence structure</a:t>
            </a:r>
          </a:p>
          <a:p>
            <a:r>
              <a:rPr lang="en-IN" dirty="0"/>
              <a:t>Workflow diagrams</a:t>
            </a:r>
          </a:p>
          <a:p>
            <a:r>
              <a:rPr lang="en-IN" dirty="0"/>
              <a:t>Structure</a:t>
            </a:r>
          </a:p>
        </p:txBody>
      </p:sp>
    </p:spTree>
    <p:extLst>
      <p:ext uri="{BB962C8B-B14F-4D97-AF65-F5344CB8AC3E}">
        <p14:creationId xmlns:p14="http://schemas.microsoft.com/office/powerpoint/2010/main" val="388456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86015F80-DD3E-4752-9448-F9259133AF3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12192000" cy="6857999"/>
          </a:xfrm>
          <a:prstGeom prst="rect">
            <a:avLst/>
          </a:prstGeom>
        </p:spPr>
      </p:pic>
      <p:pic>
        <p:nvPicPr>
          <p:cNvPr id="7" name="Graphic 6">
            <a:extLst>
              <a:ext uri="{FF2B5EF4-FFF2-40B4-BE49-F238E27FC236}">
                <a16:creationId xmlns:a16="http://schemas.microsoft.com/office/drawing/2014/main" id="{60DF96AB-501E-41C8-BCF5-A04C86099EE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826271" y="6256655"/>
            <a:ext cx="2090651" cy="264911"/>
          </a:xfrm>
          <a:prstGeom prst="rect">
            <a:avLst/>
          </a:prstGeom>
        </p:spPr>
      </p:pic>
      <p:sp>
        <p:nvSpPr>
          <p:cNvPr id="2" name="Title 1">
            <a:extLst>
              <a:ext uri="{FF2B5EF4-FFF2-40B4-BE49-F238E27FC236}">
                <a16:creationId xmlns:a16="http://schemas.microsoft.com/office/drawing/2014/main" id="{F75758F1-3A3D-46E5-AEEE-5638EE3D132D}"/>
              </a:ext>
            </a:extLst>
          </p:cNvPr>
          <p:cNvSpPr>
            <a:spLocks noGrp="1"/>
          </p:cNvSpPr>
          <p:nvPr>
            <p:ph type="title"/>
          </p:nvPr>
        </p:nvSpPr>
        <p:spPr/>
        <p:txBody>
          <a:bodyPr/>
          <a:lstStyle/>
          <a:p>
            <a:pPr algn="ctr"/>
            <a:r>
              <a:rPr lang="en-IN" b="1" dirty="0">
                <a:latin typeface="Red hat display" panose="02010503040201060303" pitchFamily="2" charset="0"/>
              </a:rPr>
              <a:t>POV: an example</a:t>
            </a:r>
          </a:p>
        </p:txBody>
      </p:sp>
      <p:sp>
        <p:nvSpPr>
          <p:cNvPr id="5" name="Content Placeholder 4">
            <a:extLst>
              <a:ext uri="{FF2B5EF4-FFF2-40B4-BE49-F238E27FC236}">
                <a16:creationId xmlns:a16="http://schemas.microsoft.com/office/drawing/2014/main" id="{51F0799D-0DA7-50C9-9458-CF4484CB6DCF}"/>
              </a:ext>
            </a:extLst>
          </p:cNvPr>
          <p:cNvSpPr>
            <a:spLocks noGrp="1"/>
          </p:cNvSpPr>
          <p:nvPr>
            <p:ph idx="1"/>
          </p:nvPr>
        </p:nvSpPr>
        <p:spPr>
          <a:xfrm>
            <a:off x="1797268" y="1905317"/>
            <a:ext cx="9556531" cy="4351338"/>
          </a:xfrm>
        </p:spPr>
        <p:txBody>
          <a:bodyPr>
            <a:normAutofit lnSpcReduction="10000"/>
          </a:bodyPr>
          <a:lstStyle/>
          <a:p>
            <a:pPr marL="0" indent="0">
              <a:buNone/>
            </a:pPr>
            <a:r>
              <a:rPr lang="en-US" dirty="0"/>
              <a:t>John glanced down at his phone. </a:t>
            </a:r>
            <a:r>
              <a:rPr lang="en-US" i="1" dirty="0"/>
              <a:t>Where r u?</a:t>
            </a:r>
            <a:r>
              <a:rPr lang="en-US" dirty="0"/>
              <a:t> floated on the screen. Couldn’t that woman leave him alone? Stacy was his wife, not his parole officer. Stacy didn’t think so, and she waited with phone in hand, anxious for John to text her back. Why hadn’t he answered?</a:t>
            </a:r>
          </a:p>
          <a:p>
            <a:pPr marL="0" indent="0">
              <a:buNone/>
            </a:pPr>
            <a:endParaRPr lang="en-US" dirty="0"/>
          </a:p>
          <a:p>
            <a:pPr marL="0" indent="0">
              <a:buNone/>
            </a:pPr>
            <a:endParaRPr lang="en-US" dirty="0"/>
          </a:p>
          <a:p>
            <a:pPr marL="0" indent="0">
              <a:buNone/>
            </a:pPr>
            <a:endParaRPr lang="en-US" dirty="0"/>
          </a:p>
          <a:p>
            <a:pPr marL="0" indent="0" algn="ctr">
              <a:buNone/>
            </a:pPr>
            <a:r>
              <a:rPr lang="en-IN" dirty="0"/>
              <a:t>Why is this a little hard to read?</a:t>
            </a:r>
            <a:br>
              <a:rPr lang="en-US" dirty="0"/>
            </a:br>
            <a:endParaRPr lang="en-IN" dirty="0"/>
          </a:p>
          <a:p>
            <a:pPr marL="0" indent="0">
              <a:buNone/>
            </a:pPr>
            <a:endParaRPr lang="en-IN" dirty="0"/>
          </a:p>
        </p:txBody>
      </p:sp>
    </p:spTree>
    <p:extLst>
      <p:ext uri="{BB962C8B-B14F-4D97-AF65-F5344CB8AC3E}">
        <p14:creationId xmlns:p14="http://schemas.microsoft.com/office/powerpoint/2010/main" val="3163929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86015F80-DD3E-4752-9448-F9259133AF3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1198"/>
            <a:ext cx="12192000" cy="6857999"/>
          </a:xfrm>
          <a:prstGeom prst="rect">
            <a:avLst/>
          </a:prstGeom>
        </p:spPr>
      </p:pic>
      <p:pic>
        <p:nvPicPr>
          <p:cNvPr id="7" name="Graphic 6">
            <a:extLst>
              <a:ext uri="{FF2B5EF4-FFF2-40B4-BE49-F238E27FC236}">
                <a16:creationId xmlns:a16="http://schemas.microsoft.com/office/drawing/2014/main" id="{60DF96AB-501E-41C8-BCF5-A04C86099EE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826271" y="6256655"/>
            <a:ext cx="2090651" cy="264911"/>
          </a:xfrm>
          <a:prstGeom prst="rect">
            <a:avLst/>
          </a:prstGeom>
        </p:spPr>
      </p:pic>
      <p:sp>
        <p:nvSpPr>
          <p:cNvPr id="2" name="Title 1">
            <a:extLst>
              <a:ext uri="{FF2B5EF4-FFF2-40B4-BE49-F238E27FC236}">
                <a16:creationId xmlns:a16="http://schemas.microsoft.com/office/drawing/2014/main" id="{F75758F1-3A3D-46E5-AEEE-5638EE3D132D}"/>
              </a:ext>
            </a:extLst>
          </p:cNvPr>
          <p:cNvSpPr>
            <a:spLocks noGrp="1"/>
          </p:cNvSpPr>
          <p:nvPr>
            <p:ph type="title"/>
          </p:nvPr>
        </p:nvSpPr>
        <p:spPr/>
        <p:txBody>
          <a:bodyPr/>
          <a:lstStyle/>
          <a:p>
            <a:pPr algn="ctr"/>
            <a:r>
              <a:rPr lang="en-IN" b="1" dirty="0">
                <a:latin typeface="Red hat display" panose="02010503040201060303" pitchFamily="2" charset="0"/>
              </a:rPr>
              <a:t>Point of view shift</a:t>
            </a:r>
          </a:p>
        </p:txBody>
      </p:sp>
      <p:sp>
        <p:nvSpPr>
          <p:cNvPr id="5" name="Content Placeholder 4">
            <a:extLst>
              <a:ext uri="{FF2B5EF4-FFF2-40B4-BE49-F238E27FC236}">
                <a16:creationId xmlns:a16="http://schemas.microsoft.com/office/drawing/2014/main" id="{51F0799D-0DA7-50C9-9458-CF4484CB6DCF}"/>
              </a:ext>
            </a:extLst>
          </p:cNvPr>
          <p:cNvSpPr>
            <a:spLocks noGrp="1"/>
          </p:cNvSpPr>
          <p:nvPr>
            <p:ph idx="1"/>
          </p:nvPr>
        </p:nvSpPr>
        <p:spPr>
          <a:xfrm>
            <a:off x="1844566" y="1905317"/>
            <a:ext cx="9136428" cy="4351338"/>
          </a:xfrm>
        </p:spPr>
        <p:txBody>
          <a:bodyPr>
            <a:normAutofit lnSpcReduction="10000"/>
          </a:bodyPr>
          <a:lstStyle/>
          <a:p>
            <a:pPr marL="0" indent="0">
              <a:buNone/>
            </a:pPr>
            <a:endParaRPr lang="en-IN" dirty="0"/>
          </a:p>
          <a:p>
            <a:pPr marL="0" indent="0">
              <a:buNone/>
            </a:pPr>
            <a:r>
              <a:rPr lang="en-US" dirty="0">
                <a:solidFill>
                  <a:schemeClr val="accent4">
                    <a:lumMod val="75000"/>
                  </a:schemeClr>
                </a:solidFill>
              </a:rPr>
              <a:t>John glanced down at his phone. </a:t>
            </a:r>
            <a:r>
              <a:rPr lang="en-US" i="1" dirty="0">
                <a:solidFill>
                  <a:schemeClr val="accent4">
                    <a:lumMod val="75000"/>
                  </a:schemeClr>
                </a:solidFill>
              </a:rPr>
              <a:t>Where r u?</a:t>
            </a:r>
            <a:r>
              <a:rPr lang="en-US" dirty="0">
                <a:solidFill>
                  <a:schemeClr val="accent4">
                    <a:lumMod val="75000"/>
                  </a:schemeClr>
                </a:solidFill>
              </a:rPr>
              <a:t> floated on the screen. Couldn’t that woman leave him alone? Stacy was his wife, not his parole officer.  </a:t>
            </a:r>
            <a:r>
              <a:rPr lang="en-US" dirty="0">
                <a:solidFill>
                  <a:schemeClr val="accent6">
                    <a:lumMod val="75000"/>
                  </a:schemeClr>
                </a:solidFill>
              </a:rPr>
              <a:t>Stacy didn’t think so, and she waited with phone in hand, anxious for John to text her back. Why hadn’t he answered?</a:t>
            </a:r>
          </a:p>
          <a:p>
            <a:pPr marL="0" indent="0">
              <a:buNone/>
            </a:pPr>
            <a:endParaRPr lang="en-US" dirty="0"/>
          </a:p>
          <a:p>
            <a:pPr marL="0" indent="0">
              <a:buNone/>
            </a:pPr>
            <a:endParaRPr lang="en-US" dirty="0"/>
          </a:p>
          <a:p>
            <a:pPr marL="0" indent="0">
              <a:buNone/>
            </a:pPr>
            <a:endParaRPr lang="en-US" dirty="0"/>
          </a:p>
          <a:p>
            <a:pPr marL="0" indent="0" algn="ctr">
              <a:buNone/>
            </a:pPr>
            <a:r>
              <a:rPr lang="en-US" dirty="0"/>
              <a:t>Shifting point of view is disorienting.</a:t>
            </a:r>
          </a:p>
        </p:txBody>
      </p:sp>
    </p:spTree>
    <p:extLst>
      <p:ext uri="{BB962C8B-B14F-4D97-AF65-F5344CB8AC3E}">
        <p14:creationId xmlns:p14="http://schemas.microsoft.com/office/powerpoint/2010/main" val="195611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86015F80-DD3E-4752-9448-F9259133AF3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1198"/>
            <a:ext cx="12192000" cy="6857999"/>
          </a:xfrm>
          <a:prstGeom prst="rect">
            <a:avLst/>
          </a:prstGeom>
        </p:spPr>
      </p:pic>
      <p:pic>
        <p:nvPicPr>
          <p:cNvPr id="7" name="Graphic 6">
            <a:extLst>
              <a:ext uri="{FF2B5EF4-FFF2-40B4-BE49-F238E27FC236}">
                <a16:creationId xmlns:a16="http://schemas.microsoft.com/office/drawing/2014/main" id="{60DF96AB-501E-41C8-BCF5-A04C86099EE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826271" y="6256655"/>
            <a:ext cx="2090651" cy="264911"/>
          </a:xfrm>
          <a:prstGeom prst="rect">
            <a:avLst/>
          </a:prstGeom>
        </p:spPr>
      </p:pic>
      <p:sp>
        <p:nvSpPr>
          <p:cNvPr id="2" name="Title 1">
            <a:extLst>
              <a:ext uri="{FF2B5EF4-FFF2-40B4-BE49-F238E27FC236}">
                <a16:creationId xmlns:a16="http://schemas.microsoft.com/office/drawing/2014/main" id="{F75758F1-3A3D-46E5-AEEE-5638EE3D132D}"/>
              </a:ext>
            </a:extLst>
          </p:cNvPr>
          <p:cNvSpPr>
            <a:spLocks noGrp="1"/>
          </p:cNvSpPr>
          <p:nvPr>
            <p:ph type="title"/>
          </p:nvPr>
        </p:nvSpPr>
        <p:spPr/>
        <p:txBody>
          <a:bodyPr/>
          <a:lstStyle/>
          <a:p>
            <a:pPr algn="ctr"/>
            <a:r>
              <a:rPr lang="en-IN" b="1" dirty="0">
                <a:latin typeface="Red hat display" panose="02010503040201060303" pitchFamily="2" charset="0"/>
              </a:rPr>
              <a:t>Point of view in one slide</a:t>
            </a:r>
          </a:p>
        </p:txBody>
      </p:sp>
      <p:sp>
        <p:nvSpPr>
          <p:cNvPr id="5" name="Content Placeholder 4">
            <a:extLst>
              <a:ext uri="{FF2B5EF4-FFF2-40B4-BE49-F238E27FC236}">
                <a16:creationId xmlns:a16="http://schemas.microsoft.com/office/drawing/2014/main" id="{51F0799D-0DA7-50C9-9458-CF4484CB6DCF}"/>
              </a:ext>
            </a:extLst>
          </p:cNvPr>
          <p:cNvSpPr>
            <a:spLocks noGrp="1"/>
          </p:cNvSpPr>
          <p:nvPr>
            <p:ph idx="1"/>
          </p:nvPr>
        </p:nvSpPr>
        <p:spPr>
          <a:xfrm>
            <a:off x="1387366" y="1905317"/>
            <a:ext cx="9593628" cy="4351338"/>
          </a:xfrm>
        </p:spPr>
        <p:txBody>
          <a:bodyPr/>
          <a:lstStyle/>
          <a:p>
            <a:pPr marL="0" indent="0">
              <a:buNone/>
            </a:pPr>
            <a:r>
              <a:rPr lang="en-US" dirty="0"/>
              <a:t>Narrative point of view:</a:t>
            </a:r>
          </a:p>
          <a:p>
            <a:r>
              <a:rPr lang="en-US" b="1" dirty="0"/>
              <a:t>Person</a:t>
            </a:r>
            <a:r>
              <a:rPr lang="en-US" dirty="0"/>
              <a:t>: </a:t>
            </a:r>
          </a:p>
          <a:p>
            <a:pPr lvl="1"/>
            <a:r>
              <a:rPr lang="en-US" dirty="0"/>
              <a:t>first (I am alive!)</a:t>
            </a:r>
          </a:p>
          <a:p>
            <a:pPr lvl="1"/>
            <a:r>
              <a:rPr lang="en-US" dirty="0"/>
              <a:t>second (You are alive!)</a:t>
            </a:r>
          </a:p>
          <a:p>
            <a:pPr lvl="1"/>
            <a:r>
              <a:rPr lang="en-US" dirty="0"/>
              <a:t>third (They are alive!)</a:t>
            </a:r>
          </a:p>
          <a:p>
            <a:r>
              <a:rPr lang="en-US" b="1" dirty="0"/>
              <a:t>Number</a:t>
            </a:r>
            <a:r>
              <a:rPr lang="en-US" dirty="0"/>
              <a:t>: singular or plural</a:t>
            </a:r>
          </a:p>
          <a:p>
            <a:r>
              <a:rPr lang="en-US" b="1" dirty="0"/>
              <a:t>Closeness</a:t>
            </a:r>
            <a:r>
              <a:rPr lang="en-US" dirty="0"/>
              <a:t>: how close the narrator is to the POV person:</a:t>
            </a:r>
            <a:br>
              <a:rPr lang="en-US" dirty="0"/>
            </a:br>
            <a:r>
              <a:rPr lang="en-US" dirty="0"/>
              <a:t>Hemingway vs. Elmore Leonard</a:t>
            </a:r>
          </a:p>
          <a:p>
            <a:r>
              <a:rPr lang="en-US" b="1" dirty="0"/>
              <a:t>Time</a:t>
            </a:r>
            <a:r>
              <a:rPr lang="en-US" dirty="0"/>
              <a:t>: present, past, future</a:t>
            </a:r>
          </a:p>
        </p:txBody>
      </p:sp>
    </p:spTree>
    <p:extLst>
      <p:ext uri="{BB962C8B-B14F-4D97-AF65-F5344CB8AC3E}">
        <p14:creationId xmlns:p14="http://schemas.microsoft.com/office/powerpoint/2010/main" val="3392175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86015F80-DD3E-4752-9448-F9259133AF3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1198"/>
            <a:ext cx="12192000" cy="6857999"/>
          </a:xfrm>
          <a:prstGeom prst="rect">
            <a:avLst/>
          </a:prstGeom>
        </p:spPr>
      </p:pic>
      <p:pic>
        <p:nvPicPr>
          <p:cNvPr id="7" name="Graphic 6">
            <a:extLst>
              <a:ext uri="{FF2B5EF4-FFF2-40B4-BE49-F238E27FC236}">
                <a16:creationId xmlns:a16="http://schemas.microsoft.com/office/drawing/2014/main" id="{60DF96AB-501E-41C8-BCF5-A04C86099EE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826271" y="6256655"/>
            <a:ext cx="2090651" cy="264911"/>
          </a:xfrm>
          <a:prstGeom prst="rect">
            <a:avLst/>
          </a:prstGeom>
        </p:spPr>
      </p:pic>
      <p:sp>
        <p:nvSpPr>
          <p:cNvPr id="2" name="Title 1">
            <a:extLst>
              <a:ext uri="{FF2B5EF4-FFF2-40B4-BE49-F238E27FC236}">
                <a16:creationId xmlns:a16="http://schemas.microsoft.com/office/drawing/2014/main" id="{F75758F1-3A3D-46E5-AEEE-5638EE3D132D}"/>
              </a:ext>
            </a:extLst>
          </p:cNvPr>
          <p:cNvSpPr>
            <a:spLocks noGrp="1"/>
          </p:cNvSpPr>
          <p:nvPr>
            <p:ph type="title"/>
          </p:nvPr>
        </p:nvSpPr>
        <p:spPr/>
        <p:txBody>
          <a:bodyPr/>
          <a:lstStyle/>
          <a:p>
            <a:pPr algn="ctr"/>
            <a:r>
              <a:rPr lang="en-IN" b="1" dirty="0">
                <a:latin typeface="Red hat display" panose="02010503040201060303" pitchFamily="2" charset="0"/>
              </a:rPr>
              <a:t>Fiction vs. Tech Doc</a:t>
            </a:r>
          </a:p>
        </p:txBody>
      </p:sp>
      <p:sp>
        <p:nvSpPr>
          <p:cNvPr id="5" name="Content Placeholder 4">
            <a:extLst>
              <a:ext uri="{FF2B5EF4-FFF2-40B4-BE49-F238E27FC236}">
                <a16:creationId xmlns:a16="http://schemas.microsoft.com/office/drawing/2014/main" id="{51F0799D-0DA7-50C9-9458-CF4484CB6DCF}"/>
              </a:ext>
            </a:extLst>
          </p:cNvPr>
          <p:cNvSpPr>
            <a:spLocks noGrp="1"/>
          </p:cNvSpPr>
          <p:nvPr>
            <p:ph idx="1"/>
          </p:nvPr>
        </p:nvSpPr>
        <p:spPr>
          <a:xfrm>
            <a:off x="465394" y="1905317"/>
            <a:ext cx="10515600" cy="4351338"/>
          </a:xfrm>
        </p:spPr>
        <p:txBody>
          <a:bodyPr>
            <a:normAutofit fontScale="92500" lnSpcReduction="10000"/>
          </a:bodyPr>
          <a:lstStyle/>
          <a:p>
            <a:r>
              <a:rPr lang="en-US" dirty="0"/>
              <a:t>Person</a:t>
            </a:r>
          </a:p>
          <a:p>
            <a:pPr lvl="1"/>
            <a:r>
              <a:rPr lang="en-US" dirty="0"/>
              <a:t>Fiction: all of them, sometimes mixed</a:t>
            </a:r>
          </a:p>
          <a:p>
            <a:pPr lvl="1"/>
            <a:r>
              <a:rPr lang="en-US" dirty="0"/>
              <a:t>Tech doc: almost always second person (tasks) or third person (concepts, reference)</a:t>
            </a:r>
          </a:p>
          <a:p>
            <a:r>
              <a:rPr lang="en-US" dirty="0"/>
              <a:t>Closeness:</a:t>
            </a:r>
          </a:p>
          <a:p>
            <a:pPr lvl="1"/>
            <a:r>
              <a:rPr lang="en-US" dirty="0"/>
              <a:t>Fiction: close to distant in third person, typically close in first and second (exception for unreliable narrator)</a:t>
            </a:r>
          </a:p>
          <a:p>
            <a:pPr lvl="1"/>
            <a:r>
              <a:rPr lang="en-US" dirty="0"/>
              <a:t>Tech doc: distant 99% of the time</a:t>
            </a:r>
          </a:p>
          <a:p>
            <a:r>
              <a:rPr lang="en-US" dirty="0"/>
              <a:t>Number: Usually singular for fiction &amp; tech doc</a:t>
            </a:r>
          </a:p>
          <a:p>
            <a:r>
              <a:rPr lang="en-US" dirty="0"/>
              <a:t>Time: present, past, </a:t>
            </a:r>
            <a:r>
              <a:rPr lang="en-US" dirty="0">
                <a:hlinkClick r:id="rId7"/>
              </a:rPr>
              <a:t>future</a:t>
            </a:r>
            <a:endParaRPr lang="en-US" dirty="0"/>
          </a:p>
          <a:p>
            <a:pPr lvl="1"/>
            <a:r>
              <a:rPr lang="en-US" dirty="0"/>
              <a:t>Fiction: all the times</a:t>
            </a:r>
          </a:p>
          <a:p>
            <a:pPr lvl="1"/>
            <a:r>
              <a:rPr lang="en-US" dirty="0"/>
              <a:t>Tech doc: mostly present tense with brief exceptions for past</a:t>
            </a:r>
          </a:p>
        </p:txBody>
      </p:sp>
    </p:spTree>
    <p:extLst>
      <p:ext uri="{BB962C8B-B14F-4D97-AF65-F5344CB8AC3E}">
        <p14:creationId xmlns:p14="http://schemas.microsoft.com/office/powerpoint/2010/main" val="1652847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D09BC0BE-D88C-4076-A742-BD8D0C0739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1198"/>
            <a:ext cx="12192000" cy="6857999"/>
          </a:xfrm>
          <a:prstGeom prst="rect">
            <a:avLst/>
          </a:prstGeom>
        </p:spPr>
      </p:pic>
      <p:sp>
        <p:nvSpPr>
          <p:cNvPr id="2" name="Title 1">
            <a:extLst>
              <a:ext uri="{FF2B5EF4-FFF2-40B4-BE49-F238E27FC236}">
                <a16:creationId xmlns:a16="http://schemas.microsoft.com/office/drawing/2014/main" id="{F75758F1-3A3D-46E5-AEEE-5638EE3D132D}"/>
              </a:ext>
            </a:extLst>
          </p:cNvPr>
          <p:cNvSpPr>
            <a:spLocks noGrp="1"/>
          </p:cNvSpPr>
          <p:nvPr>
            <p:ph type="title"/>
          </p:nvPr>
        </p:nvSpPr>
        <p:spPr/>
        <p:txBody>
          <a:bodyPr/>
          <a:lstStyle/>
          <a:p>
            <a:pPr algn="ctr"/>
            <a:r>
              <a:rPr lang="en-IN" b="1" dirty="0">
                <a:latin typeface="Red hat display" panose="02010503040201060303" pitchFamily="2" charset="0"/>
              </a:rPr>
              <a:t>Which Person? Where is the customer?</a:t>
            </a:r>
          </a:p>
        </p:txBody>
      </p:sp>
      <p:sp>
        <p:nvSpPr>
          <p:cNvPr id="3" name="Content Placeholder 2">
            <a:extLst>
              <a:ext uri="{FF2B5EF4-FFF2-40B4-BE49-F238E27FC236}">
                <a16:creationId xmlns:a16="http://schemas.microsoft.com/office/drawing/2014/main" id="{8A7E641E-7FA6-4428-A56B-5E46840C422B}"/>
              </a:ext>
            </a:extLst>
          </p:cNvPr>
          <p:cNvSpPr>
            <a:spLocks noGrp="1"/>
          </p:cNvSpPr>
          <p:nvPr>
            <p:ph idx="1"/>
          </p:nvPr>
        </p:nvSpPr>
        <p:spPr>
          <a:xfrm>
            <a:off x="838200" y="2057010"/>
            <a:ext cx="10317480" cy="4109327"/>
          </a:xfrm>
        </p:spPr>
        <p:txBody>
          <a:bodyPr>
            <a:normAutofit fontScale="92500" lnSpcReduction="10000"/>
          </a:bodyPr>
          <a:lstStyle/>
          <a:p>
            <a:r>
              <a:rPr lang="en-IN" sz="3800" b="1" dirty="0"/>
              <a:t>Oracle</a:t>
            </a:r>
            <a:r>
              <a:rPr lang="en-IN" sz="3800" dirty="0"/>
              <a:t> is the world’s most popular database.</a:t>
            </a:r>
            <a:br>
              <a:rPr lang="en-IN" sz="3800" dirty="0"/>
            </a:br>
            <a:endParaRPr lang="en-IN" sz="3800" dirty="0"/>
          </a:p>
          <a:p>
            <a:r>
              <a:rPr lang="en-US" sz="3800" dirty="0"/>
              <a:t>With ODP.NET, </a:t>
            </a:r>
            <a:r>
              <a:rPr lang="en-US" sz="3800" b="1" dirty="0"/>
              <a:t>Managed and Unmanaged Drivers</a:t>
            </a:r>
            <a:r>
              <a:rPr lang="en-US" sz="3800" dirty="0"/>
              <a:t> </a:t>
            </a:r>
            <a:r>
              <a:rPr lang="en-US" sz="3800" i="1" dirty="0"/>
              <a:t>can be deployed</a:t>
            </a:r>
            <a:r>
              <a:rPr lang="en-US" sz="3800" dirty="0"/>
              <a:t> easily to common hosted and third-party cloud environments through Web deploy.</a:t>
            </a:r>
            <a:br>
              <a:rPr lang="en-US" sz="3800" dirty="0"/>
            </a:br>
            <a:endParaRPr lang="en-US" sz="3800" dirty="0"/>
          </a:p>
          <a:p>
            <a:r>
              <a:rPr lang="en-US" sz="3800" b="1" dirty="0"/>
              <a:t>This article </a:t>
            </a:r>
            <a:r>
              <a:rPr lang="en-US" sz="3800" dirty="0"/>
              <a:t>provides links to download the Microsoft Build of OpenJDK.</a:t>
            </a:r>
            <a:br>
              <a:rPr lang="en-US" sz="3800" dirty="0"/>
            </a:br>
            <a:endParaRPr lang="en-US" dirty="0"/>
          </a:p>
          <a:p>
            <a:endParaRPr lang="en-US" dirty="0"/>
          </a:p>
          <a:p>
            <a:endParaRPr lang="en-IN" sz="1800" dirty="0">
              <a:latin typeface="Nunito" pitchFamily="2" charset="0"/>
            </a:endParaRPr>
          </a:p>
          <a:p>
            <a:endParaRPr lang="en-IN" sz="1800" dirty="0">
              <a:latin typeface="Nunito" pitchFamily="2" charset="0"/>
            </a:endParaRPr>
          </a:p>
          <a:p>
            <a:endParaRPr lang="en-IN" sz="1800" dirty="0">
              <a:latin typeface="Nunito" pitchFamily="2" charset="0"/>
            </a:endParaRPr>
          </a:p>
          <a:p>
            <a:endParaRPr lang="en-IN" sz="1800" dirty="0">
              <a:latin typeface="Nunito" pitchFamily="2" charset="0"/>
            </a:endParaRPr>
          </a:p>
          <a:p>
            <a:endParaRPr lang="en-IN" sz="1800" dirty="0">
              <a:latin typeface="Nunito" pitchFamily="2" charset="0"/>
            </a:endParaRPr>
          </a:p>
        </p:txBody>
      </p:sp>
      <p:pic>
        <p:nvPicPr>
          <p:cNvPr id="8" name="Graphic 7">
            <a:extLst>
              <a:ext uri="{FF2B5EF4-FFF2-40B4-BE49-F238E27FC236}">
                <a16:creationId xmlns:a16="http://schemas.microsoft.com/office/drawing/2014/main" id="{E5ECC9BA-14DD-4AEC-8719-1EFAFAFBC6F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826271" y="6256655"/>
            <a:ext cx="2090651" cy="264911"/>
          </a:xfrm>
          <a:prstGeom prst="rect">
            <a:avLst/>
          </a:prstGeom>
        </p:spPr>
      </p:pic>
    </p:spTree>
    <p:extLst>
      <p:ext uri="{BB962C8B-B14F-4D97-AF65-F5344CB8AC3E}">
        <p14:creationId xmlns:p14="http://schemas.microsoft.com/office/powerpoint/2010/main" val="594144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E7C765C9B04164BA7A4E0FFE8752C37" ma:contentTypeVersion="9" ma:contentTypeDescription="Create a new document." ma:contentTypeScope="" ma:versionID="2a457ae561021c1f83343e600dd0a319">
  <xsd:schema xmlns:xsd="http://www.w3.org/2001/XMLSchema" xmlns:xs="http://www.w3.org/2001/XMLSchema" xmlns:p="http://schemas.microsoft.com/office/2006/metadata/properties" xmlns:ns2="e0248320-4d2c-42d5-8198-bac3d42d3c55" targetNamespace="http://schemas.microsoft.com/office/2006/metadata/properties" ma:root="true" ma:fieldsID="d2eb412d193fab72b90402bcd95aa117" ns2:_="">
    <xsd:import namespace="e0248320-4d2c-42d5-8198-bac3d42d3c55"/>
    <xsd:element name="properties">
      <xsd:complexType>
        <xsd:sequence>
          <xsd:element name="documentManagement">
            <xsd:complexType>
              <xsd:all>
                <xsd:element ref="ns2:lcf76f155ced4ddcb4097134ff3c332f" minOccurs="0"/>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248320-4d2c-42d5-8198-bac3d42d3c55"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53df88d1-47bc-462c-aa25-449c5550552c" ma:termSetId="09814cd3-568e-fe90-9814-8d621ff8fb84" ma:anchorId="fba54fb3-c3e1-fe81-a776-ca4b69148c4d" ma:open="true" ma:isKeyword="false">
      <xsd:complexType>
        <xsd:sequence>
          <xsd:element ref="pc:Terms" minOccurs="0" maxOccurs="1"/>
        </xsd:sequence>
      </xsd:complex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0248320-4d2c-42d5-8198-bac3d42d3c5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FD7FF22-AD46-4666-910B-2BE30B3FDB22}">
  <ds:schemaRefs>
    <ds:schemaRef ds:uri="http://schemas.microsoft.com/sharepoint/v3/contenttype/forms"/>
  </ds:schemaRefs>
</ds:datastoreItem>
</file>

<file path=customXml/itemProps2.xml><?xml version="1.0" encoding="utf-8"?>
<ds:datastoreItem xmlns:ds="http://schemas.openxmlformats.org/officeDocument/2006/customXml" ds:itemID="{9066B1E1-EC7C-4ACE-971D-52FA56FBCC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248320-4d2c-42d5-8198-bac3d42d3c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56C414D-2E53-4F8A-A4C3-C428E7F10FAD}">
  <ds:schemaRefs>
    <ds:schemaRef ds:uri="http://schemas.microsoft.com/office/2006/documentManagement/types"/>
    <ds:schemaRef ds:uri="http://www.w3.org/XML/1998/namespace"/>
    <ds:schemaRef ds:uri="86f8def4-7d20-4b61-a40a-186aa73a37c8"/>
    <ds:schemaRef ds:uri="http://schemas.openxmlformats.org/package/2006/metadata/core-properties"/>
    <ds:schemaRef ds:uri="http://purl.org/dc/dcmitype/"/>
    <ds:schemaRef ds:uri="http://purl.org/dc/terms/"/>
    <ds:schemaRef ds:uri="http://purl.org/dc/elements/1.1/"/>
    <ds:schemaRef ds:uri="http://schemas.microsoft.com/office/2006/metadata/properties"/>
    <ds:schemaRef ds:uri="http://schemas.microsoft.com/office/infopath/2007/PartnerControls"/>
    <ds:schemaRef ds:uri="cbb1d7af-fa62-43e7-bf05-06f34f659de3"/>
    <ds:schemaRef ds:uri="e0248320-4d2c-42d5-8198-bac3d42d3c55"/>
  </ds:schemaRefs>
</ds:datastoreItem>
</file>

<file path=docProps/app.xml><?xml version="1.0" encoding="utf-8"?>
<Properties xmlns="http://schemas.openxmlformats.org/officeDocument/2006/extended-properties" xmlns:vt="http://schemas.openxmlformats.org/officeDocument/2006/docPropsVTypes">
  <TotalTime>39670</TotalTime>
  <Words>1334</Words>
  <Application>Microsoft Macintosh PowerPoint</Application>
  <PresentationFormat>Widescreen</PresentationFormat>
  <Paragraphs>171</Paragraphs>
  <Slides>27</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Calibri Light</vt:lpstr>
      <vt:lpstr>Courier New</vt:lpstr>
      <vt:lpstr>Nunito</vt:lpstr>
      <vt:lpstr>Red hat display</vt:lpstr>
      <vt:lpstr>Office Theme</vt:lpstr>
      <vt:lpstr>PowerPoint Presentation</vt:lpstr>
      <vt:lpstr>You may be wondering</vt:lpstr>
      <vt:lpstr>Centering Your User? </vt:lpstr>
      <vt:lpstr>Overview </vt:lpstr>
      <vt:lpstr>POV: an example</vt:lpstr>
      <vt:lpstr>Point of view shift</vt:lpstr>
      <vt:lpstr>Point of view in one slide</vt:lpstr>
      <vt:lpstr>Fiction vs. Tech Doc</vt:lpstr>
      <vt:lpstr>Which Person? Where is the customer?</vt:lpstr>
      <vt:lpstr>What would center the user?</vt:lpstr>
      <vt:lpstr>Summary: POV and word choice guidelines</vt:lpstr>
      <vt:lpstr>Centering with workflow diagrams</vt:lpstr>
      <vt:lpstr>Bad example: workflow</vt:lpstr>
      <vt:lpstr>Good example: workflow</vt:lpstr>
      <vt:lpstr>Better example: workflow</vt:lpstr>
      <vt:lpstr>Summary: workflow guidelines</vt:lpstr>
      <vt:lpstr>Centering with structure</vt:lpstr>
      <vt:lpstr>Does structure even matter?</vt:lpstr>
      <vt:lpstr>Less helpful example: structure</vt:lpstr>
      <vt:lpstr>Halfway there…</vt:lpstr>
      <vt:lpstr>Mostly there!</vt:lpstr>
      <vt:lpstr>Structure summary</vt:lpstr>
      <vt:lpstr>Overall summary of things you can do</vt:lpstr>
      <vt:lpstr>At the end of the day…</vt:lpstr>
      <vt:lpstr>Resources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KOVLTP178</dc:creator>
  <cp:lastModifiedBy>Mysti Berry</cp:lastModifiedBy>
  <cp:revision>13</cp:revision>
  <dcterms:created xsi:type="dcterms:W3CDTF">2022-02-24T09:05:55Z</dcterms:created>
  <dcterms:modified xsi:type="dcterms:W3CDTF">2024-07-08T00:36:20Z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0x010100AE7C765C9B04164BA7A4E0FFE8752C37</vt:lpwstr>
  </property>
  <property fmtid="{D5CDD505-2E9C-101B-9397-08002B2CF9AE}" pid="3" name="MediaServiceImageTags">
    <vt:lpwstr/>
  </property>
</Properties>
</file>