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9" r:id="rId6"/>
    <p:sldId id="309" r:id="rId7"/>
    <p:sldId id="308" r:id="rId8"/>
    <p:sldId id="306" r:id="rId9"/>
    <p:sldId id="313" r:id="rId10"/>
    <p:sldId id="329" r:id="rId11"/>
    <p:sldId id="330" r:id="rId12"/>
    <p:sldId id="312" r:id="rId13"/>
    <p:sldId id="327" r:id="rId14"/>
    <p:sldId id="315" r:id="rId15"/>
    <p:sldId id="316" r:id="rId16"/>
    <p:sldId id="326" r:id="rId17"/>
    <p:sldId id="314" r:id="rId18"/>
    <p:sldId id="317" r:id="rId19"/>
    <p:sldId id="319" r:id="rId20"/>
    <p:sldId id="323" r:id="rId21"/>
    <p:sldId id="324" r:id="rId22"/>
    <p:sldId id="320" r:id="rId23"/>
    <p:sldId id="325" r:id="rId24"/>
    <p:sldId id="307" r:id="rId25"/>
    <p:sldId id="318" r:id="rId26"/>
    <p:sldId id="328" r:id="rId27"/>
    <p:sldId id="269"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5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10" autoAdjust="0"/>
    <p:restoredTop sz="85986" autoAdjust="0"/>
  </p:normalViewPr>
  <p:slideViewPr>
    <p:cSldViewPr snapToGrid="0">
      <p:cViewPr varScale="1">
        <p:scale>
          <a:sx n="109" d="100"/>
          <a:sy n="109" d="100"/>
        </p:scale>
        <p:origin x="3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5400-2A23-41E2-A803-CE08992BF82C}" type="datetimeFigureOut">
              <a:rPr lang="en-IN" smtClean="0"/>
              <a:t>09/07/24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3BD4F-FBCF-4F25-8FD2-858709C985B4}" type="slidenum">
              <a:rPr lang="en-IN" smtClean="0"/>
              <a:t>‹#›</a:t>
            </a:fld>
            <a:endParaRPr lang="en-IN"/>
          </a:p>
        </p:txBody>
      </p:sp>
    </p:spTree>
    <p:extLst>
      <p:ext uri="{BB962C8B-B14F-4D97-AF65-F5344CB8AC3E}">
        <p14:creationId xmlns:p14="http://schemas.microsoft.com/office/powerpoint/2010/main" val="165326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2</a:t>
            </a:fld>
            <a:endParaRPr lang="en-IN"/>
          </a:p>
        </p:txBody>
      </p:sp>
    </p:spTree>
    <p:extLst>
      <p:ext uri="{BB962C8B-B14F-4D97-AF65-F5344CB8AC3E}">
        <p14:creationId xmlns:p14="http://schemas.microsoft.com/office/powerpoint/2010/main" val="388372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step in the workflow is a task that centers the customer!</a:t>
            </a:r>
          </a:p>
        </p:txBody>
      </p:sp>
      <p:sp>
        <p:nvSpPr>
          <p:cNvPr id="4" name="Slide Number Placeholder 3"/>
          <p:cNvSpPr>
            <a:spLocks noGrp="1"/>
          </p:cNvSpPr>
          <p:nvPr>
            <p:ph type="sldNum" sz="quarter" idx="5"/>
          </p:nvPr>
        </p:nvSpPr>
        <p:spPr/>
        <p:txBody>
          <a:bodyPr/>
          <a:lstStyle/>
          <a:p>
            <a:fld id="{A263BD4F-FBCF-4F25-8FD2-858709C985B4}" type="slidenum">
              <a:rPr lang="en-IN" smtClean="0"/>
              <a:t>13</a:t>
            </a:fld>
            <a:endParaRPr lang="en-IN"/>
          </a:p>
        </p:txBody>
      </p:sp>
    </p:spTree>
    <p:extLst>
      <p:ext uri="{BB962C8B-B14F-4D97-AF65-F5344CB8AC3E}">
        <p14:creationId xmlns:p14="http://schemas.microsoft.com/office/powerpoint/2010/main" val="4978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 to the site, http://</a:t>
            </a:r>
            <a:r>
              <a:rPr lang="en-US" dirty="0" err="1"/>
              <a:t>segment.com</a:t>
            </a:r>
            <a:r>
              <a:rPr lang="en-US" dirty="0"/>
              <a:t>/docs, you’ll see the product-name list on the left. Teams often create landing pages to correct deficiencies in their overall content structure in lieu of fixing the structure.</a:t>
            </a:r>
          </a:p>
        </p:txBody>
      </p:sp>
      <p:sp>
        <p:nvSpPr>
          <p:cNvPr id="4" name="Slide Number Placeholder 3"/>
          <p:cNvSpPr>
            <a:spLocks noGrp="1"/>
          </p:cNvSpPr>
          <p:nvPr>
            <p:ph type="sldNum" sz="quarter" idx="5"/>
          </p:nvPr>
        </p:nvSpPr>
        <p:spPr/>
        <p:txBody>
          <a:bodyPr/>
          <a:lstStyle/>
          <a:p>
            <a:fld id="{A263BD4F-FBCF-4F25-8FD2-858709C985B4}" type="slidenum">
              <a:rPr lang="en-IN" smtClean="0"/>
              <a:t>19</a:t>
            </a:fld>
            <a:endParaRPr lang="en-IN"/>
          </a:p>
        </p:txBody>
      </p:sp>
    </p:spTree>
    <p:extLst>
      <p:ext uri="{BB962C8B-B14F-4D97-AF65-F5344CB8AC3E}">
        <p14:creationId xmlns:p14="http://schemas.microsoft.com/office/powerpoint/2010/main" val="268754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BD4F-FBCF-4F25-8FD2-858709C985B4}" type="slidenum">
              <a:rPr lang="en-IN" smtClean="0"/>
              <a:t>20</a:t>
            </a:fld>
            <a:endParaRPr lang="en-IN"/>
          </a:p>
        </p:txBody>
      </p:sp>
    </p:spTree>
    <p:extLst>
      <p:ext uri="{BB962C8B-B14F-4D97-AF65-F5344CB8AC3E}">
        <p14:creationId xmlns:p14="http://schemas.microsoft.com/office/powerpoint/2010/main" val="241155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3</a:t>
            </a:fld>
            <a:endParaRPr lang="en-IN"/>
          </a:p>
        </p:txBody>
      </p:sp>
    </p:spTree>
    <p:extLst>
      <p:ext uri="{BB962C8B-B14F-4D97-AF65-F5344CB8AC3E}">
        <p14:creationId xmlns:p14="http://schemas.microsoft.com/office/powerpoint/2010/main" val="132957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63BD4F-FBCF-4F25-8FD2-858709C985B4}" type="slidenum">
              <a:rPr lang="en-IN" smtClean="0"/>
              <a:t>4</a:t>
            </a:fld>
            <a:endParaRPr lang="en-IN"/>
          </a:p>
        </p:txBody>
      </p:sp>
    </p:spTree>
    <p:extLst>
      <p:ext uri="{BB962C8B-B14F-4D97-AF65-F5344CB8AC3E}">
        <p14:creationId xmlns:p14="http://schemas.microsoft.com/office/powerpoint/2010/main" val="37438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 Where is the user in these sentences? Can we easily and concisely add them?</a:t>
            </a:r>
            <a:endParaRPr lang="en-IN" sz="1200" dirty="0">
              <a:solidFill>
                <a:schemeClr val="accent6">
                  <a:lumMod val="75000"/>
                </a:schemeClr>
              </a:solidFill>
            </a:endParaRPr>
          </a:p>
        </p:txBody>
      </p:sp>
      <p:sp>
        <p:nvSpPr>
          <p:cNvPr id="4" name="Slide Number Placeholder 3"/>
          <p:cNvSpPr>
            <a:spLocks noGrp="1"/>
          </p:cNvSpPr>
          <p:nvPr>
            <p:ph type="sldNum" sz="quarter" idx="5"/>
          </p:nvPr>
        </p:nvSpPr>
        <p:spPr/>
        <p:txBody>
          <a:bodyPr/>
          <a:lstStyle/>
          <a:p>
            <a:fld id="{A263BD4F-FBCF-4F25-8FD2-858709C985B4}" type="slidenum">
              <a:rPr lang="en-IN" smtClean="0"/>
              <a:t>5</a:t>
            </a:fld>
            <a:endParaRPr lang="en-IN"/>
          </a:p>
        </p:txBody>
      </p:sp>
    </p:spTree>
    <p:extLst>
      <p:ext uri="{BB962C8B-B14F-4D97-AF65-F5344CB8AC3E}">
        <p14:creationId xmlns:p14="http://schemas.microsoft.com/office/powerpoint/2010/main" val="230171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6</a:t>
            </a:fld>
            <a:endParaRPr lang="en-IN"/>
          </a:p>
        </p:txBody>
      </p:sp>
    </p:spTree>
    <p:extLst>
      <p:ext uri="{BB962C8B-B14F-4D97-AF65-F5344CB8AC3E}">
        <p14:creationId xmlns:p14="http://schemas.microsoft.com/office/powerpoint/2010/main" val="60753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7</a:t>
            </a:fld>
            <a:endParaRPr lang="en-IN"/>
          </a:p>
        </p:txBody>
      </p:sp>
    </p:spTree>
    <p:extLst>
      <p:ext uri="{BB962C8B-B14F-4D97-AF65-F5344CB8AC3E}">
        <p14:creationId xmlns:p14="http://schemas.microsoft.com/office/powerpoint/2010/main" val="406107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rPr>
              <a:t>In English, the grammatical subject of the sentence is the center.</a:t>
            </a:r>
            <a:endParaRPr lang="en-IN" sz="1200" dirty="0">
              <a:solidFill>
                <a:schemeClr val="accent6">
                  <a:lumMod val="75000"/>
                </a:schemeClr>
              </a:solidFill>
            </a:endParaRPr>
          </a:p>
          <a:p>
            <a:r>
              <a:rPr lang="en-US" dirty="0"/>
              <a:t>Imperative has an implied subject “you.”</a:t>
            </a:r>
          </a:p>
        </p:txBody>
      </p:sp>
      <p:sp>
        <p:nvSpPr>
          <p:cNvPr id="4" name="Slide Number Placeholder 3"/>
          <p:cNvSpPr>
            <a:spLocks noGrp="1"/>
          </p:cNvSpPr>
          <p:nvPr>
            <p:ph type="sldNum" sz="quarter" idx="5"/>
          </p:nvPr>
        </p:nvSpPr>
        <p:spPr/>
        <p:txBody>
          <a:bodyPr/>
          <a:lstStyle/>
          <a:p>
            <a:fld id="{A263BD4F-FBCF-4F25-8FD2-858709C985B4}" type="slidenum">
              <a:rPr lang="en-IN" smtClean="0"/>
              <a:t>8</a:t>
            </a:fld>
            <a:endParaRPr lang="en-IN"/>
          </a:p>
        </p:txBody>
      </p:sp>
    </p:spTree>
    <p:extLst>
      <p:ext uri="{BB962C8B-B14F-4D97-AF65-F5344CB8AC3E}">
        <p14:creationId xmlns:p14="http://schemas.microsoft.com/office/powerpoint/2010/main" val="221790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can’t do the first bullet 100% of the time!</a:t>
            </a:r>
          </a:p>
        </p:txBody>
      </p:sp>
      <p:sp>
        <p:nvSpPr>
          <p:cNvPr id="4" name="Slide Number Placeholder 3"/>
          <p:cNvSpPr>
            <a:spLocks noGrp="1"/>
          </p:cNvSpPr>
          <p:nvPr>
            <p:ph type="sldNum" sz="quarter" idx="5"/>
          </p:nvPr>
        </p:nvSpPr>
        <p:spPr/>
        <p:txBody>
          <a:bodyPr/>
          <a:lstStyle/>
          <a:p>
            <a:fld id="{A263BD4F-FBCF-4F25-8FD2-858709C985B4}" type="slidenum">
              <a:rPr lang="en-IN" smtClean="0"/>
              <a:t>9</a:t>
            </a:fld>
            <a:endParaRPr lang="en-IN"/>
          </a:p>
        </p:txBody>
      </p:sp>
    </p:spTree>
    <p:extLst>
      <p:ext uri="{BB962C8B-B14F-4D97-AF65-F5344CB8AC3E}">
        <p14:creationId xmlns:p14="http://schemas.microsoft.com/office/powerpoint/2010/main" val="400701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Starts on the left (for English-speaking audience) with the customer (their data). The company providing the service is easy to spot, but isn’t the starting point. </a:t>
            </a:r>
            <a:br>
              <a:rPr lang="en-US" dirty="0"/>
            </a:br>
            <a:r>
              <a:rPr lang="en-US" dirty="0"/>
              <a:t>The diagram explains what happens to the customer’s resource at every step. </a:t>
            </a:r>
          </a:p>
        </p:txBody>
      </p:sp>
      <p:sp>
        <p:nvSpPr>
          <p:cNvPr id="4" name="Slide Number Placeholder 3"/>
          <p:cNvSpPr>
            <a:spLocks noGrp="1"/>
          </p:cNvSpPr>
          <p:nvPr>
            <p:ph type="sldNum" sz="quarter" idx="5"/>
          </p:nvPr>
        </p:nvSpPr>
        <p:spPr/>
        <p:txBody>
          <a:bodyPr/>
          <a:lstStyle/>
          <a:p>
            <a:fld id="{A263BD4F-FBCF-4F25-8FD2-858709C985B4}" type="slidenum">
              <a:rPr lang="en-IN" smtClean="0"/>
              <a:t>12</a:t>
            </a:fld>
            <a:endParaRPr lang="en-IN"/>
          </a:p>
        </p:txBody>
      </p:sp>
    </p:spTree>
    <p:extLst>
      <p:ext uri="{BB962C8B-B14F-4D97-AF65-F5344CB8AC3E}">
        <p14:creationId xmlns:p14="http://schemas.microsoft.com/office/powerpoint/2010/main" val="380141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3423-185E-4D3D-8949-1903C6F5A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18819E7-3C79-474B-AAC2-12FFDF29C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873BF5-6D42-46F2-AB5E-FE70E2490AF8}"/>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5" name="Footer Placeholder 4">
            <a:extLst>
              <a:ext uri="{FF2B5EF4-FFF2-40B4-BE49-F238E27FC236}">
                <a16:creationId xmlns:a16="http://schemas.microsoft.com/office/drawing/2014/main" id="{B43E8321-8528-4BE8-8C9B-2677756412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5663D5-DAC4-4EA5-9758-C17C5FCA3FC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1427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B673-9F03-431B-8F82-FEEBC1D0E3E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0999947-BAE2-41F8-A5EF-8201F44AE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87F380-605C-4E80-872E-BED23E27703D}"/>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5" name="Footer Placeholder 4">
            <a:extLst>
              <a:ext uri="{FF2B5EF4-FFF2-40B4-BE49-F238E27FC236}">
                <a16:creationId xmlns:a16="http://schemas.microsoft.com/office/drawing/2014/main" id="{0E5C5E6D-18C1-4E9D-BE40-170267DA0E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651884-AEE3-4501-AD55-CA92F4EB197E}"/>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80302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FD481-9A07-464E-A2DE-BABDECE0C5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662017-EF07-4A8A-BB09-A7D0CC24F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DA7EA9-7B97-4C6E-98C7-635949927428}"/>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5" name="Footer Placeholder 4">
            <a:extLst>
              <a:ext uri="{FF2B5EF4-FFF2-40B4-BE49-F238E27FC236}">
                <a16:creationId xmlns:a16="http://schemas.microsoft.com/office/drawing/2014/main" id="{998BC6B8-FB3D-4950-9AAD-672E0DCCEA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C87957-57B4-486A-9562-8160E918D09F}"/>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60198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58D7-07C2-422D-9307-625302CE742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922F3A7-DE7B-4AE4-B119-2D1EBC655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D27B64-4F2C-4FCA-8060-B7EC9AEA1D31}"/>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5" name="Footer Placeholder 4">
            <a:extLst>
              <a:ext uri="{FF2B5EF4-FFF2-40B4-BE49-F238E27FC236}">
                <a16:creationId xmlns:a16="http://schemas.microsoft.com/office/drawing/2014/main" id="{89A4B331-82F1-4806-BBF1-F183C6ADD2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CD25C7-E6B4-48B6-9C54-3FE1E6654CD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76838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DF5B-9FA9-4CAB-B20C-801F09BBF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6FBCD97-492A-450A-B199-115E38017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618BF-301B-4B4A-BEDE-77161B835BDD}"/>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5" name="Footer Placeholder 4">
            <a:extLst>
              <a:ext uri="{FF2B5EF4-FFF2-40B4-BE49-F238E27FC236}">
                <a16:creationId xmlns:a16="http://schemas.microsoft.com/office/drawing/2014/main" id="{F7A461EB-6BD5-46C7-86B9-5AAF0BA38C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E1CD60-85D7-4DFE-95AB-FF81CFFC5E1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7764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431D-8C93-4498-B17F-62171AB431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8B054F-31B8-4C5E-8E9A-421CB0D2A3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DB7D55-B9E4-4190-AE81-19AC096A44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C13596-6C91-46C5-9508-8E8D428A9F91}"/>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6" name="Footer Placeholder 5">
            <a:extLst>
              <a:ext uri="{FF2B5EF4-FFF2-40B4-BE49-F238E27FC236}">
                <a16:creationId xmlns:a16="http://schemas.microsoft.com/office/drawing/2014/main" id="{6B30B6F6-2338-4085-A466-DBA973DB4A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DC5768D-83B2-4176-B616-BF23A4DFF00B}"/>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83392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716D-B524-4441-86C8-3B6542FF5ED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86D9F1-B2B4-417D-9F47-84B01A28B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33DC5B-1563-4B98-BB6D-C5584195D0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40021F-B3A1-4E32-86F6-FE4E3FA2F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9433C-C4C5-4DB7-9695-B6826B72D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903E29E-613C-429F-AFA1-199F6E9C499D}"/>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8" name="Footer Placeholder 7">
            <a:extLst>
              <a:ext uri="{FF2B5EF4-FFF2-40B4-BE49-F238E27FC236}">
                <a16:creationId xmlns:a16="http://schemas.microsoft.com/office/drawing/2014/main" id="{27CA04E1-92A9-4D3B-8247-4C40AB9A68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BEB5469-4F41-46C8-BC51-A5FAB42612C0}"/>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20766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6E67-962A-4719-99E5-248E3411E6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BF13F3-2134-4FD5-842C-7294B2B5E43E}"/>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4" name="Footer Placeholder 3">
            <a:extLst>
              <a:ext uri="{FF2B5EF4-FFF2-40B4-BE49-F238E27FC236}">
                <a16:creationId xmlns:a16="http://schemas.microsoft.com/office/drawing/2014/main" id="{02D5F924-A846-4BA7-B539-E7A1C6B0ACE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085584D-EDA7-4E8A-911B-442491CE730C}"/>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06068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F2BF2-BBDE-4DA6-8561-28AAAC983DB5}"/>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3" name="Footer Placeholder 2">
            <a:extLst>
              <a:ext uri="{FF2B5EF4-FFF2-40B4-BE49-F238E27FC236}">
                <a16:creationId xmlns:a16="http://schemas.microsoft.com/office/drawing/2014/main" id="{1B5DFF4C-682D-47EE-99FC-284F8A066CF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5DB05E-C339-4BAB-8A75-D814538A1F05}"/>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114146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E06-0367-484E-9CED-9FFD990D8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AE76EB-3600-4D22-AD09-8D32AEFA7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DB84C1E-E9A2-474F-A6B9-EECE673DC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FA289-F78F-4852-85EB-29219776B8E5}"/>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6" name="Footer Placeholder 5">
            <a:extLst>
              <a:ext uri="{FF2B5EF4-FFF2-40B4-BE49-F238E27FC236}">
                <a16:creationId xmlns:a16="http://schemas.microsoft.com/office/drawing/2014/main" id="{9233B672-524E-452B-8A2A-F09B666574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AA511E-A186-45CE-A275-290EC9E793C3}"/>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90681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4B73-A6D6-41A4-80B8-AD24B8C86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6DEA63E-C85D-4A3E-835C-585C525FE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ECB77BD-30D8-4E1B-94CB-AFE1DE81C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C3D09-3EC0-4202-BE27-F37CEE8A5EE3}"/>
              </a:ext>
            </a:extLst>
          </p:cNvPr>
          <p:cNvSpPr>
            <a:spLocks noGrp="1"/>
          </p:cNvSpPr>
          <p:nvPr>
            <p:ph type="dt" sz="half" idx="10"/>
          </p:nvPr>
        </p:nvSpPr>
        <p:spPr/>
        <p:txBody>
          <a:bodyPr/>
          <a:lstStyle/>
          <a:p>
            <a:fld id="{AAE17E2B-9B45-485F-9BD8-F0A23782060F}" type="datetimeFigureOut">
              <a:rPr lang="en-IN" smtClean="0"/>
              <a:t>09/07/24</a:t>
            </a:fld>
            <a:endParaRPr lang="en-IN"/>
          </a:p>
        </p:txBody>
      </p:sp>
      <p:sp>
        <p:nvSpPr>
          <p:cNvPr id="6" name="Footer Placeholder 5">
            <a:extLst>
              <a:ext uri="{FF2B5EF4-FFF2-40B4-BE49-F238E27FC236}">
                <a16:creationId xmlns:a16="http://schemas.microsoft.com/office/drawing/2014/main" id="{88CEE062-6311-4347-96F1-12F2104C7A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9852619-5777-46F7-89EA-9D0ABBB62B32}"/>
              </a:ext>
            </a:extLst>
          </p:cNvPr>
          <p:cNvSpPr>
            <a:spLocks noGrp="1"/>
          </p:cNvSpPr>
          <p:nvPr>
            <p:ph type="sldNum" sz="quarter" idx="12"/>
          </p:nvPr>
        </p:nvSpPr>
        <p:spPr/>
        <p:txBody>
          <a:bodyPr/>
          <a:lstStyle/>
          <a:p>
            <a:fld id="{2A5EC037-CC14-49EB-BE0A-6F8FFE4328D2}" type="slidenum">
              <a:rPr lang="en-IN" smtClean="0"/>
              <a:t>‹#›</a:t>
            </a:fld>
            <a:endParaRPr lang="en-IN"/>
          </a:p>
        </p:txBody>
      </p:sp>
    </p:spTree>
    <p:extLst>
      <p:ext uri="{BB962C8B-B14F-4D97-AF65-F5344CB8AC3E}">
        <p14:creationId xmlns:p14="http://schemas.microsoft.com/office/powerpoint/2010/main" val="345154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A3AE4-D9DF-451F-89C2-A3F9C36EB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7D08D9-CD9D-4037-BEB1-ED14CE0DC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BF44ECA-F040-40A7-A5C9-2FA5C3A69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17E2B-9B45-485F-9BD8-F0A23782060F}" type="datetimeFigureOut">
              <a:rPr lang="en-IN" smtClean="0"/>
              <a:t>09/07/24</a:t>
            </a:fld>
            <a:endParaRPr lang="en-IN"/>
          </a:p>
        </p:txBody>
      </p:sp>
      <p:sp>
        <p:nvSpPr>
          <p:cNvPr id="5" name="Footer Placeholder 4">
            <a:extLst>
              <a:ext uri="{FF2B5EF4-FFF2-40B4-BE49-F238E27FC236}">
                <a16:creationId xmlns:a16="http://schemas.microsoft.com/office/drawing/2014/main" id="{3D7356B4-1202-455D-B018-C113CE42B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0CF79B7-9E09-4DA0-A688-8CA5E8F3F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EC037-CC14-49EB-BE0A-6F8FFE4328D2}" type="slidenum">
              <a:rPr lang="en-IN" smtClean="0"/>
              <a:t>‹#›</a:t>
            </a:fld>
            <a:endParaRPr lang="en-IN"/>
          </a:p>
        </p:txBody>
      </p:sp>
    </p:spTree>
    <p:extLst>
      <p:ext uri="{BB962C8B-B14F-4D97-AF65-F5344CB8AC3E}">
        <p14:creationId xmlns:p14="http://schemas.microsoft.com/office/powerpoint/2010/main" val="218611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hyperlink" Target="https://theproductmanager.com/topics/jobs-to-be-done-examples/" TargetMode="External"/><Relationship Id="rId3" Type="http://schemas.openxmlformats.org/officeDocument/2006/relationships/image" Target="../media/image8.svg"/><Relationship Id="rId7" Type="http://schemas.openxmlformats.org/officeDocument/2006/relationships/hyperlink" Target="https://aprimo.com/blog/content-architecture"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segment.com/docs/" TargetMode="External"/><Relationship Id="rId5" Type="http://schemas.openxmlformats.org/officeDocument/2006/relationships/hyperlink" Target="https://www.nngroup.com/articles/information-foraging/" TargetMode="External"/><Relationship Id="rId10" Type="http://schemas.openxmlformats.org/officeDocument/2006/relationships/image" Target="../media/image4.svg"/><Relationship Id="rId4" Type="http://schemas.openxmlformats.org/officeDocument/2006/relationships/hyperlink" Target="https://sebreilly.com/essays/writing-narration-in-the-future-tense/" TargetMode="Externa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4F561D-C965-4BDF-8CB4-E3C6CB15CF73}"/>
              </a:ext>
            </a:extLst>
          </p:cNvPr>
          <p:cNvSpPr>
            <a:spLocks noGrp="1"/>
          </p:cNvSpPr>
          <p:nvPr>
            <p:ph type="subTitle" idx="1"/>
          </p:nvPr>
        </p:nvSpPr>
        <p:spPr/>
        <p:txBody>
          <a:bodyPr/>
          <a:lstStyle/>
          <a:p>
            <a:endParaRPr lang="en-IN"/>
          </a:p>
        </p:txBody>
      </p:sp>
      <p:sp>
        <p:nvSpPr>
          <p:cNvPr id="14" name="Title 13">
            <a:extLst>
              <a:ext uri="{FF2B5EF4-FFF2-40B4-BE49-F238E27FC236}">
                <a16:creationId xmlns:a16="http://schemas.microsoft.com/office/drawing/2014/main" id="{ECBE5289-4C17-45AF-8934-4772D9D9463A}"/>
              </a:ext>
            </a:extLst>
          </p:cNvPr>
          <p:cNvSpPr>
            <a:spLocks noGrp="1"/>
          </p:cNvSpPr>
          <p:nvPr>
            <p:ph type="ctrTitle"/>
          </p:nvPr>
        </p:nvSpPr>
        <p:spPr/>
        <p:txBody>
          <a:bodyPr/>
          <a:lstStyle/>
          <a:p>
            <a:endParaRPr lang="en-IN"/>
          </a:p>
        </p:txBody>
      </p:sp>
      <p:pic>
        <p:nvPicPr>
          <p:cNvPr id="16" name="Graphic 15">
            <a:extLst>
              <a:ext uri="{FF2B5EF4-FFF2-40B4-BE49-F238E27FC236}">
                <a16:creationId xmlns:a16="http://schemas.microsoft.com/office/drawing/2014/main" id="{8A992251-31FF-4002-8BEF-679DBBBEC9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160"/>
            <a:ext cx="12192000" cy="6858000"/>
          </a:xfrm>
          <a:prstGeom prst="rect">
            <a:avLst/>
          </a:prstGeom>
        </p:spPr>
      </p:pic>
      <p:pic>
        <p:nvPicPr>
          <p:cNvPr id="18" name="Graphic 17">
            <a:extLst>
              <a:ext uri="{FF2B5EF4-FFF2-40B4-BE49-F238E27FC236}">
                <a16:creationId xmlns:a16="http://schemas.microsoft.com/office/drawing/2014/main" id="{59F37D04-357B-4F09-B358-026A757F83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240" y="495935"/>
            <a:ext cx="3418840" cy="433209"/>
          </a:xfrm>
          <a:prstGeom prst="rect">
            <a:avLst/>
          </a:prstGeom>
        </p:spPr>
      </p:pic>
      <p:pic>
        <p:nvPicPr>
          <p:cNvPr id="22" name="Graphic 21">
            <a:extLst>
              <a:ext uri="{FF2B5EF4-FFF2-40B4-BE49-F238E27FC236}">
                <a16:creationId xmlns:a16="http://schemas.microsoft.com/office/drawing/2014/main" id="{99B29358-2BE2-4796-882F-18F1EAD95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515656"/>
            <a:ext cx="2461895" cy="651678"/>
          </a:xfrm>
          <a:prstGeom prst="rect">
            <a:avLst/>
          </a:prstGeom>
        </p:spPr>
      </p:pic>
      <p:sp>
        <p:nvSpPr>
          <p:cNvPr id="23" name="TextBox 22">
            <a:extLst>
              <a:ext uri="{FF2B5EF4-FFF2-40B4-BE49-F238E27FC236}">
                <a16:creationId xmlns:a16="http://schemas.microsoft.com/office/drawing/2014/main" id="{EFF70192-4993-4E56-BEAF-11A70DCA6802}"/>
              </a:ext>
            </a:extLst>
          </p:cNvPr>
          <p:cNvSpPr txBox="1"/>
          <p:nvPr/>
        </p:nvSpPr>
        <p:spPr>
          <a:xfrm>
            <a:off x="291147" y="1605280"/>
            <a:ext cx="2170748" cy="492443"/>
          </a:xfrm>
          <a:prstGeom prst="rect">
            <a:avLst/>
          </a:prstGeom>
          <a:noFill/>
        </p:spPr>
        <p:txBody>
          <a:bodyPr wrap="square" rtlCol="0">
            <a:spAutoFit/>
          </a:bodyPr>
          <a:lstStyle/>
          <a:p>
            <a:r>
              <a:rPr lang="en-US" sz="2600">
                <a:latin typeface="Red hat display" panose="02010303040201060303" pitchFamily="2" charset="0"/>
                <a:ea typeface="Red hat display" panose="02010303040201060303" pitchFamily="2" charset="0"/>
                <a:cs typeface="Red hat display" panose="02010303040201060303" pitchFamily="2" charset="0"/>
              </a:rPr>
              <a:t>Webinar On</a:t>
            </a:r>
            <a:endParaRPr lang="en-IN" sz="2600">
              <a:latin typeface="Red hat display" panose="02010303040201060303" pitchFamily="2" charset="0"/>
              <a:ea typeface="Red hat display" panose="02010303040201060303" pitchFamily="2" charset="0"/>
              <a:cs typeface="Red hat display" panose="02010303040201060303" pitchFamily="2" charset="0"/>
            </a:endParaRPr>
          </a:p>
        </p:txBody>
      </p:sp>
      <p:sp>
        <p:nvSpPr>
          <p:cNvPr id="26" name="TextBox 25">
            <a:extLst>
              <a:ext uri="{FF2B5EF4-FFF2-40B4-BE49-F238E27FC236}">
                <a16:creationId xmlns:a16="http://schemas.microsoft.com/office/drawing/2014/main" id="{7AE4983A-C11F-42CF-85E3-04F7271D2638}"/>
              </a:ext>
            </a:extLst>
          </p:cNvPr>
          <p:cNvSpPr txBox="1"/>
          <p:nvPr/>
        </p:nvSpPr>
        <p:spPr>
          <a:xfrm>
            <a:off x="291147" y="2324502"/>
            <a:ext cx="7735254" cy="1446550"/>
          </a:xfrm>
          <a:prstGeom prst="rect">
            <a:avLst/>
          </a:prstGeom>
          <a:noFill/>
        </p:spPr>
        <p:txBody>
          <a:bodyPr wrap="square" rtlCol="0">
            <a:spAutoFit/>
          </a:bodyPr>
          <a:lstStyle/>
          <a:p>
            <a:r>
              <a:rPr lang="en-US" sz="4400" b="1">
                <a:latin typeface="Calibri" panose="020F0502020204030204" pitchFamily="34" charset="0"/>
                <a:ea typeface="Calibri" panose="020F0502020204030204" pitchFamily="34" charset="0"/>
              </a:rPr>
              <a:t>Centering</a:t>
            </a:r>
            <a:r>
              <a:rPr lang="en-GB" sz="4400" b="1">
                <a:latin typeface="Calibri" panose="020F0502020204030204" pitchFamily="34" charset="0"/>
                <a:ea typeface="Calibri" panose="020F0502020204030204" pitchFamily="34" charset="0"/>
              </a:rPr>
              <a:t> </a:t>
            </a:r>
            <a:r>
              <a:rPr lang="en-GB" sz="4400" b="1" dirty="0">
                <a:latin typeface="Calibri" panose="020F0502020204030204" pitchFamily="34" charset="0"/>
                <a:ea typeface="Calibri" panose="020F0502020204030204" pitchFamily="34" charset="0"/>
              </a:rPr>
              <a:t>Your Customer in Content</a:t>
            </a:r>
            <a:endParaRPr lang="en-GB" sz="4400" b="1" dirty="0">
              <a:latin typeface="Red hat display" panose="02010303040201060303" pitchFamily="2" charset="0"/>
            </a:endParaRPr>
          </a:p>
        </p:txBody>
      </p:sp>
      <p:sp>
        <p:nvSpPr>
          <p:cNvPr id="27" name="TextBox 26">
            <a:extLst>
              <a:ext uri="{FF2B5EF4-FFF2-40B4-BE49-F238E27FC236}">
                <a16:creationId xmlns:a16="http://schemas.microsoft.com/office/drawing/2014/main" id="{BE994CB9-7473-4F10-9FE7-10731382BE14}"/>
              </a:ext>
            </a:extLst>
          </p:cNvPr>
          <p:cNvSpPr txBox="1"/>
          <p:nvPr/>
        </p:nvSpPr>
        <p:spPr>
          <a:xfrm>
            <a:off x="6096000" y="4888468"/>
            <a:ext cx="1088571" cy="369332"/>
          </a:xfrm>
          <a:prstGeom prst="rect">
            <a:avLst/>
          </a:prstGeom>
          <a:noFill/>
        </p:spPr>
        <p:txBody>
          <a:bodyPr wrap="square" rtlCol="0">
            <a:spAutoFit/>
          </a:bodyPr>
          <a:lstStyle/>
          <a:p>
            <a:r>
              <a:rPr lang="en-US" b="1" dirty="0">
                <a:latin typeface="Nunito" panose="00000500000000000000" pitchFamily="2" charset="0"/>
              </a:rPr>
              <a:t>Speaker</a:t>
            </a:r>
            <a:endParaRPr lang="en-IN" b="1" dirty="0">
              <a:latin typeface="Nunito" panose="00000500000000000000" pitchFamily="2" charset="0"/>
            </a:endParaRPr>
          </a:p>
        </p:txBody>
      </p:sp>
      <p:sp>
        <p:nvSpPr>
          <p:cNvPr id="28" name="TextBox 27">
            <a:extLst>
              <a:ext uri="{FF2B5EF4-FFF2-40B4-BE49-F238E27FC236}">
                <a16:creationId xmlns:a16="http://schemas.microsoft.com/office/drawing/2014/main" id="{19AB19F5-F730-4757-80F0-1C8AD0F215A2}"/>
              </a:ext>
            </a:extLst>
          </p:cNvPr>
          <p:cNvSpPr txBox="1"/>
          <p:nvPr/>
        </p:nvSpPr>
        <p:spPr>
          <a:xfrm>
            <a:off x="4223563" y="5257043"/>
            <a:ext cx="4833443" cy="1107996"/>
          </a:xfrm>
          <a:prstGeom prst="rect">
            <a:avLst/>
          </a:prstGeom>
          <a:noFill/>
        </p:spPr>
        <p:txBody>
          <a:bodyPr wrap="square" rtlCol="0">
            <a:spAutoFit/>
          </a:bodyPr>
          <a:lstStyle/>
          <a:p>
            <a:pPr algn="ctr"/>
            <a:r>
              <a:rPr lang="en-GB" sz="2200" b="1" dirty="0">
                <a:solidFill>
                  <a:srgbClr val="8005D8"/>
                </a:solidFill>
                <a:latin typeface="Nunito" panose="00000500000000000000" pitchFamily="2" charset="0"/>
              </a:rPr>
              <a:t>Mysti Berry</a:t>
            </a:r>
          </a:p>
          <a:p>
            <a:pPr algn="ctr"/>
            <a:r>
              <a:rPr lang="en-IN" sz="2200" dirty="0">
                <a:solidFill>
                  <a:srgbClr val="8005D8"/>
                </a:solidFill>
                <a:latin typeface="Nunito" panose="00000500000000000000" pitchFamily="2" charset="0"/>
              </a:rPr>
              <a:t>Technical Writer</a:t>
            </a:r>
          </a:p>
          <a:p>
            <a:pPr algn="ctr"/>
            <a:r>
              <a:rPr lang="en-IN" sz="2200" dirty="0">
                <a:solidFill>
                  <a:srgbClr val="8005D8"/>
                </a:solidFill>
                <a:latin typeface="Nunito" panose="00000500000000000000" pitchFamily="2" charset="0"/>
              </a:rPr>
              <a:t>CrowdStrike </a:t>
            </a:r>
          </a:p>
        </p:txBody>
      </p:sp>
    </p:spTree>
    <p:extLst>
      <p:ext uri="{BB962C8B-B14F-4D97-AF65-F5344CB8AC3E}">
        <p14:creationId xmlns:p14="http://schemas.microsoft.com/office/powerpoint/2010/main" val="243649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41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with workflow diagrams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r>
              <a:rPr lang="en-IN" dirty="0">
                <a:latin typeface="Nunito" pitchFamily="2" charset="0"/>
              </a:rPr>
              <a:t>We often start a workflow with the first thing that happens. That choice doesn’t always center the user.</a:t>
            </a:r>
          </a:p>
          <a:p>
            <a:r>
              <a:rPr lang="en-IN" dirty="0">
                <a:latin typeface="Nunito" pitchFamily="2" charset="0"/>
              </a:rPr>
              <a:t>Left vs. right matters (for English readers).</a:t>
            </a:r>
          </a:p>
          <a:p>
            <a:r>
              <a:rPr lang="en-IN" dirty="0">
                <a:latin typeface="Nunito" pitchFamily="2" charset="0"/>
              </a:rPr>
              <a:t>Describe the workflow in terms of the customer’s job to be done.</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58460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Bad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E3CA95C6-6DA7-D09C-D70A-8B295A3D8E84}"/>
              </a:ext>
            </a:extLst>
          </p:cNvPr>
          <p:cNvPicPr>
            <a:picLocks noChangeAspect="1"/>
          </p:cNvPicPr>
          <p:nvPr/>
        </p:nvPicPr>
        <p:blipFill>
          <a:blip r:embed="rId6"/>
          <a:stretch>
            <a:fillRect/>
          </a:stretch>
        </p:blipFill>
        <p:spPr>
          <a:xfrm>
            <a:off x="2836984" y="1457505"/>
            <a:ext cx="7145215" cy="4626256"/>
          </a:xfrm>
          <a:prstGeom prst="rect">
            <a:avLst/>
          </a:prstGeom>
        </p:spPr>
      </p:pic>
    </p:spTree>
    <p:extLst>
      <p:ext uri="{BB962C8B-B14F-4D97-AF65-F5344CB8AC3E}">
        <p14:creationId xmlns:p14="http://schemas.microsoft.com/office/powerpoint/2010/main" val="392180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Good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10" name="Picture 9">
            <a:extLst>
              <a:ext uri="{FF2B5EF4-FFF2-40B4-BE49-F238E27FC236}">
                <a16:creationId xmlns:a16="http://schemas.microsoft.com/office/drawing/2014/main" id="{3D544116-E7D5-4275-2262-C7CD59E111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 y="1662060"/>
            <a:ext cx="11155680" cy="3533880"/>
          </a:xfrm>
          <a:prstGeom prst="rect">
            <a:avLst/>
          </a:prstGeom>
        </p:spPr>
      </p:pic>
    </p:spTree>
    <p:extLst>
      <p:ext uri="{BB962C8B-B14F-4D97-AF65-F5344CB8AC3E}">
        <p14:creationId xmlns:p14="http://schemas.microsoft.com/office/powerpoint/2010/main" val="2799810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Better example: workflow</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EE03B7AC-77F5-091E-0FF3-92BBAC860623}"/>
              </a:ext>
            </a:extLst>
          </p:cNvPr>
          <p:cNvPicPr>
            <a:picLocks noChangeAspect="1"/>
          </p:cNvPicPr>
          <p:nvPr/>
        </p:nvPicPr>
        <p:blipFill>
          <a:blip r:embed="rId7"/>
          <a:stretch>
            <a:fillRect/>
          </a:stretch>
        </p:blipFill>
        <p:spPr>
          <a:xfrm>
            <a:off x="3651031" y="1528703"/>
            <a:ext cx="4889938" cy="4889938"/>
          </a:xfrm>
          <a:prstGeom prst="rect">
            <a:avLst/>
          </a:prstGeom>
        </p:spPr>
      </p:pic>
    </p:spTree>
    <p:extLst>
      <p:ext uri="{BB962C8B-B14F-4D97-AF65-F5344CB8AC3E}">
        <p14:creationId xmlns:p14="http://schemas.microsoft.com/office/powerpoint/2010/main" val="1276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41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Summary: workflow guidelines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r>
              <a:rPr lang="en-IN" dirty="0">
                <a:latin typeface="Nunito" pitchFamily="2" charset="0"/>
              </a:rPr>
              <a:t>Start the workflow from the customer’s “desk” (their cloud or instance or data store…).</a:t>
            </a:r>
          </a:p>
          <a:p>
            <a:r>
              <a:rPr lang="en-IN" dirty="0">
                <a:latin typeface="Nunito" pitchFamily="2" charset="0"/>
              </a:rPr>
              <a:t>For English speakers, work left to right.</a:t>
            </a:r>
          </a:p>
          <a:p>
            <a:r>
              <a:rPr lang="en-IN" dirty="0">
                <a:latin typeface="Nunito" pitchFamily="2" charset="0"/>
              </a:rPr>
              <a:t>Describe the workflow in terms of the customer’s job to be done.</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68876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with structure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r>
              <a:rPr lang="en-IN" sz="3600" dirty="0">
                <a:latin typeface="Nunito" pitchFamily="2" charset="0"/>
              </a:rPr>
              <a:t>Personas are a good start. Many companies get by with dev/admin/end user, some companies get more granular.</a:t>
            </a:r>
          </a:p>
          <a:p>
            <a:pPr marL="0" indent="0">
              <a:buNone/>
            </a:pPr>
            <a:endParaRPr lang="en-IN" sz="3600" dirty="0">
              <a:latin typeface="Nunito" pitchFamily="2" charset="0"/>
            </a:endParaRPr>
          </a:p>
          <a:p>
            <a:pPr marL="0" indent="0">
              <a:buNone/>
            </a:pPr>
            <a:r>
              <a:rPr lang="en-IN" sz="3600" b="1" dirty="0">
                <a:latin typeface="Nunito" pitchFamily="2" charset="0"/>
              </a:rPr>
              <a:t>Consider the jobs to be done when structuring content.</a:t>
            </a: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7615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Does structure even matter?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r>
              <a:rPr lang="en-IN" dirty="0">
                <a:latin typeface="Nunito" pitchFamily="2" charset="0"/>
              </a:rPr>
              <a:t>Your customers are likely first accessing your content from a search engine (or an AI bot?).</a:t>
            </a:r>
          </a:p>
          <a:p>
            <a:r>
              <a:rPr lang="en-IN" dirty="0">
                <a:latin typeface="Nunito" pitchFamily="2" charset="0"/>
              </a:rPr>
              <a:t>However, if they can’t find exactly what they are looking for on the first result they click, they are likely to do some hunting and pecking (information foraging). </a:t>
            </a:r>
          </a:p>
          <a:p>
            <a:r>
              <a:rPr lang="en-IN" dirty="0">
                <a:latin typeface="Nunito" pitchFamily="2" charset="0"/>
              </a:rPr>
              <a:t>If your search isn’t great, the hunting and pecking is much more likely.</a:t>
            </a: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162318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Less helpful example: structure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pPr marL="0" indent="0">
              <a:buNone/>
            </a:pPr>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A7CC89BC-5F81-8175-F1E7-2FD6B8307478}"/>
              </a:ext>
            </a:extLst>
          </p:cNvPr>
          <p:cNvPicPr>
            <a:picLocks noChangeAspect="1"/>
          </p:cNvPicPr>
          <p:nvPr/>
        </p:nvPicPr>
        <p:blipFill>
          <a:blip r:embed="rId6"/>
          <a:stretch>
            <a:fillRect/>
          </a:stretch>
        </p:blipFill>
        <p:spPr>
          <a:xfrm>
            <a:off x="2425700" y="2359707"/>
            <a:ext cx="7340600" cy="990600"/>
          </a:xfrm>
          <a:prstGeom prst="rect">
            <a:avLst/>
          </a:prstGeom>
        </p:spPr>
      </p:pic>
      <p:sp>
        <p:nvSpPr>
          <p:cNvPr id="6" name="Content Placeholder 2">
            <a:extLst>
              <a:ext uri="{FF2B5EF4-FFF2-40B4-BE49-F238E27FC236}">
                <a16:creationId xmlns:a16="http://schemas.microsoft.com/office/drawing/2014/main" id="{C941AFBE-853E-2D6A-1CF2-0AECF23A2815}"/>
              </a:ext>
            </a:extLst>
          </p:cNvPr>
          <p:cNvSpPr txBox="1">
            <a:spLocks/>
          </p:cNvSpPr>
          <p:nvPr/>
        </p:nvSpPr>
        <p:spPr>
          <a:xfrm>
            <a:off x="1036320" y="3835260"/>
            <a:ext cx="10317480" cy="2126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Mixed taxonomy: content deliverable vs. persona vs. task vs. content type</a:t>
            </a:r>
          </a:p>
          <a:p>
            <a:r>
              <a:rPr lang="en-IN" dirty="0">
                <a:latin typeface="Nunito" pitchFamily="2" charset="0"/>
              </a:rPr>
              <a:t>Where’s the customer?</a:t>
            </a:r>
          </a:p>
        </p:txBody>
      </p:sp>
    </p:spTree>
    <p:extLst>
      <p:ext uri="{BB962C8B-B14F-4D97-AF65-F5344CB8AC3E}">
        <p14:creationId xmlns:p14="http://schemas.microsoft.com/office/powerpoint/2010/main" val="84702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Halfway there…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8150445" y="2774451"/>
            <a:ext cx="3766477" cy="25542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Titles on the left are product and feature names</a:t>
            </a:r>
          </a:p>
          <a:p>
            <a:r>
              <a:rPr lang="en-IN" dirty="0">
                <a:latin typeface="Nunito" pitchFamily="2" charset="0"/>
              </a:rPr>
              <a:t>Titles on the right are close to customer goals…</a:t>
            </a:r>
          </a:p>
          <a:p>
            <a:pPr marL="0" indent="0">
              <a:buNone/>
            </a:pPr>
            <a:endParaRPr lang="en-IN" sz="1800" dirty="0">
              <a:latin typeface="Nunito" pitchFamily="2" charset="0"/>
            </a:endParaRPr>
          </a:p>
        </p:txBody>
      </p:sp>
      <p:pic>
        <p:nvPicPr>
          <p:cNvPr id="7" name="Picture 6">
            <a:extLst>
              <a:ext uri="{FF2B5EF4-FFF2-40B4-BE49-F238E27FC236}">
                <a16:creationId xmlns:a16="http://schemas.microsoft.com/office/drawing/2014/main" id="{426F56B6-0F9C-6732-56D7-952FA3ABE490}"/>
              </a:ext>
            </a:extLst>
          </p:cNvPr>
          <p:cNvPicPr>
            <a:picLocks noChangeAspect="1"/>
          </p:cNvPicPr>
          <p:nvPr/>
        </p:nvPicPr>
        <p:blipFill>
          <a:blip r:embed="rId6"/>
          <a:stretch>
            <a:fillRect/>
          </a:stretch>
        </p:blipFill>
        <p:spPr>
          <a:xfrm>
            <a:off x="109488" y="2057011"/>
            <a:ext cx="7772400" cy="3691640"/>
          </a:xfrm>
          <a:prstGeom prst="rect">
            <a:avLst/>
          </a:prstGeom>
        </p:spPr>
      </p:pic>
    </p:spTree>
    <p:extLst>
      <p:ext uri="{BB962C8B-B14F-4D97-AF65-F5344CB8AC3E}">
        <p14:creationId xmlns:p14="http://schemas.microsoft.com/office/powerpoint/2010/main" val="220815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Mostly there!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pic>
        <p:nvPicPr>
          <p:cNvPr id="5" name="Picture 4">
            <a:extLst>
              <a:ext uri="{FF2B5EF4-FFF2-40B4-BE49-F238E27FC236}">
                <a16:creationId xmlns:a16="http://schemas.microsoft.com/office/drawing/2014/main" id="{A8AE19AC-8B71-B4B2-B030-E6550306B407}"/>
              </a:ext>
            </a:extLst>
          </p:cNvPr>
          <p:cNvPicPr>
            <a:picLocks noChangeAspect="1"/>
          </p:cNvPicPr>
          <p:nvPr/>
        </p:nvPicPr>
        <p:blipFill>
          <a:blip r:embed="rId7"/>
          <a:stretch>
            <a:fillRect/>
          </a:stretch>
        </p:blipFill>
        <p:spPr>
          <a:xfrm>
            <a:off x="838200" y="1405255"/>
            <a:ext cx="5476776" cy="4851400"/>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7153176" y="2713192"/>
            <a:ext cx="4189851" cy="3064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Customer’s job to be done in the headings.</a:t>
            </a:r>
          </a:p>
          <a:p>
            <a:r>
              <a:rPr lang="en-IN" dirty="0">
                <a:latin typeface="Nunito" pitchFamily="2" charset="0"/>
              </a:rPr>
              <a:t>Customer is literally referenced or implicitly referenced</a:t>
            </a:r>
          </a:p>
          <a:p>
            <a:pPr marL="0" indent="0">
              <a:buNone/>
            </a:pPr>
            <a:endParaRPr lang="en-IN" sz="1800" dirty="0">
              <a:latin typeface="Nunito" pitchFamily="2" charset="0"/>
            </a:endParaRPr>
          </a:p>
        </p:txBody>
      </p:sp>
    </p:spTree>
    <p:extLst>
      <p:ext uri="{BB962C8B-B14F-4D97-AF65-F5344CB8AC3E}">
        <p14:creationId xmlns:p14="http://schemas.microsoft.com/office/powerpoint/2010/main" val="293115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You may be wondering</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normAutofit lnSpcReduction="10000"/>
          </a:bodyPr>
          <a:lstStyle/>
          <a:p>
            <a:pPr marL="0" indent="0">
              <a:buNone/>
            </a:pPr>
            <a:r>
              <a:rPr lang="en-IN" dirty="0"/>
              <a:t>What does Mysti know about this topic?</a:t>
            </a:r>
          </a:p>
          <a:p>
            <a:pPr marL="0" indent="0">
              <a:buNone/>
            </a:pPr>
            <a:endParaRPr lang="en-IN" dirty="0"/>
          </a:p>
          <a:p>
            <a:r>
              <a:rPr lang="en-IN" dirty="0"/>
              <a:t>30+ years as a technical writer for companies as diverse as Salesforce and 20</a:t>
            </a:r>
            <a:r>
              <a:rPr lang="en-IN" baseline="30000" dirty="0"/>
              <a:t>th</a:t>
            </a:r>
            <a:r>
              <a:rPr lang="en-IN" dirty="0"/>
              <a:t> Century Fox</a:t>
            </a:r>
          </a:p>
          <a:p>
            <a:r>
              <a:rPr lang="en-IN" dirty="0"/>
              <a:t>Award-winning (unproduced) screenwriter</a:t>
            </a:r>
          </a:p>
          <a:p>
            <a:r>
              <a:rPr lang="en-IN" dirty="0"/>
              <a:t>Award-winning writer and publisher of short crime fiction</a:t>
            </a:r>
          </a:p>
          <a:p>
            <a:r>
              <a:rPr lang="en-IN" dirty="0"/>
              <a:t>Linguistics degree from UC Santa Cruz, a top-five program</a:t>
            </a:r>
          </a:p>
          <a:p>
            <a:endParaRPr lang="en-IN" dirty="0"/>
          </a:p>
          <a:p>
            <a:pPr marL="0" indent="0">
              <a:buNone/>
            </a:pPr>
            <a:r>
              <a:rPr lang="en-IN" dirty="0"/>
              <a:t>I put together insights from all these areas to improve my tech doc.</a:t>
            </a:r>
          </a:p>
        </p:txBody>
      </p:sp>
    </p:spTree>
    <p:extLst>
      <p:ext uri="{BB962C8B-B14F-4D97-AF65-F5344CB8AC3E}">
        <p14:creationId xmlns:p14="http://schemas.microsoft.com/office/powerpoint/2010/main" val="13443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Structure summary</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3720640"/>
          </a:xfrm>
        </p:spPr>
        <p:txBody>
          <a:bodyPr>
            <a:normAutofit/>
          </a:bodyPr>
          <a:lstStyle/>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6" name="Content Placeholder 2">
            <a:extLst>
              <a:ext uri="{FF2B5EF4-FFF2-40B4-BE49-F238E27FC236}">
                <a16:creationId xmlns:a16="http://schemas.microsoft.com/office/drawing/2014/main" id="{CB4E42D9-19F0-E3C9-D896-527C2497DF81}"/>
              </a:ext>
            </a:extLst>
          </p:cNvPr>
          <p:cNvSpPr txBox="1">
            <a:spLocks/>
          </p:cNvSpPr>
          <p:nvPr/>
        </p:nvSpPr>
        <p:spPr>
          <a:xfrm>
            <a:off x="838200" y="1545021"/>
            <a:ext cx="10317480" cy="494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800" dirty="0">
              <a:latin typeface="Nunito" pitchFamily="2" charset="0"/>
            </a:endParaRPr>
          </a:p>
          <a:p>
            <a:r>
              <a:rPr lang="en-IN" dirty="0">
                <a:latin typeface="Nunito" pitchFamily="2" charset="0"/>
              </a:rPr>
              <a:t>Structure content around the </a:t>
            </a:r>
            <a:r>
              <a:rPr lang="en-IN" b="1" dirty="0">
                <a:latin typeface="Nunito" pitchFamily="2" charset="0"/>
              </a:rPr>
              <a:t>customer’s jobs to be done</a:t>
            </a:r>
            <a:r>
              <a:rPr lang="en-IN" dirty="0">
                <a:latin typeface="Nunito" pitchFamily="2" charset="0"/>
              </a:rPr>
              <a:t>. Lead them through the product, don’t itemize the product’s architecture.</a:t>
            </a:r>
          </a:p>
          <a:p>
            <a:r>
              <a:rPr lang="en-IN" dirty="0">
                <a:latin typeface="Nunito" pitchFamily="2" charset="0"/>
              </a:rPr>
              <a:t>Keep the top-level nodes within </a:t>
            </a:r>
            <a:r>
              <a:rPr lang="en-IN" b="1" dirty="0">
                <a:latin typeface="Nunito" pitchFamily="2" charset="0"/>
              </a:rPr>
              <a:t>a single taxonomy</a:t>
            </a:r>
            <a:r>
              <a:rPr lang="en-IN" dirty="0">
                <a:latin typeface="Nunito" pitchFamily="2" charset="0"/>
              </a:rPr>
              <a:t>: content type (most common, perhaps least useful), user goal, persona. </a:t>
            </a:r>
          </a:p>
          <a:p>
            <a:r>
              <a:rPr lang="en-IN" dirty="0">
                <a:latin typeface="Nunito" pitchFamily="2" charset="0"/>
              </a:rPr>
              <a:t>The organization will often resist structure changes—some feel a perceived loss of importance if their group’s product name isn’t in the top level. Best way to fight this—</a:t>
            </a:r>
            <a:r>
              <a:rPr lang="en-IN" b="1" dirty="0">
                <a:latin typeface="Nunito" pitchFamily="2" charset="0"/>
              </a:rPr>
              <a:t>invite them to navigate through a customer goal</a:t>
            </a:r>
            <a:r>
              <a:rPr lang="en-IN" dirty="0">
                <a:latin typeface="Nunito" pitchFamily="2" charset="0"/>
              </a:rPr>
              <a:t> using only the product doc. </a:t>
            </a:r>
          </a:p>
          <a:p>
            <a:pPr marL="0" indent="0">
              <a:buNone/>
            </a:pPr>
            <a:endParaRPr lang="en-IN" sz="1800" dirty="0">
              <a:latin typeface="Nunito" pitchFamily="2" charset="0"/>
            </a:endParaRPr>
          </a:p>
        </p:txBody>
      </p:sp>
    </p:spTree>
    <p:extLst>
      <p:ext uri="{BB962C8B-B14F-4D97-AF65-F5344CB8AC3E}">
        <p14:creationId xmlns:p14="http://schemas.microsoft.com/office/powerpoint/2010/main" val="340137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Overall summary of things you can do</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1545021"/>
            <a:ext cx="10256521" cy="4711634"/>
          </a:xfrm>
        </p:spPr>
        <p:txBody>
          <a:bodyPr>
            <a:normAutofit/>
          </a:bodyPr>
          <a:lstStyle/>
          <a:p>
            <a:r>
              <a:rPr lang="en-IN" dirty="0">
                <a:latin typeface="Nunito" pitchFamily="2" charset="0"/>
              </a:rPr>
              <a:t>Create a style guide that recommends customer-centric standards</a:t>
            </a:r>
          </a:p>
          <a:p>
            <a:pPr lvl="1"/>
            <a:r>
              <a:rPr lang="en-IN" sz="2800" dirty="0">
                <a:latin typeface="Nunito" pitchFamily="2" charset="0"/>
              </a:rPr>
              <a:t>Use imperatives</a:t>
            </a:r>
          </a:p>
          <a:p>
            <a:pPr lvl="1"/>
            <a:r>
              <a:rPr lang="en-IN" sz="2800" dirty="0">
                <a:latin typeface="Nunito" pitchFamily="2" charset="0"/>
              </a:rPr>
              <a:t>Get rid of self-referential text</a:t>
            </a:r>
          </a:p>
          <a:p>
            <a:pPr lvl="1"/>
            <a:r>
              <a:rPr lang="en-IN" sz="2800" dirty="0">
                <a:latin typeface="Nunito" pitchFamily="2" charset="0"/>
              </a:rPr>
              <a:t>Puts the customer in the subject where possible</a:t>
            </a:r>
          </a:p>
          <a:p>
            <a:r>
              <a:rPr lang="en-IN" dirty="0">
                <a:latin typeface="Nunito" pitchFamily="2" charset="0"/>
              </a:rPr>
              <a:t>Create workflows that start on the left and with the customer’s data or machines (even if the timeline is different)</a:t>
            </a:r>
          </a:p>
          <a:p>
            <a:r>
              <a:rPr lang="en-IN" dirty="0">
                <a:latin typeface="Nunito" pitchFamily="2" charset="0"/>
              </a:rPr>
              <a:t>Structure your content around “jobs to be done” or the customer’s path through the product, or create landing pages that provide this information.</a:t>
            </a:r>
          </a:p>
          <a:p>
            <a:endParaRPr lang="en-IN" dirty="0">
              <a:latin typeface="Nunito" pitchFamily="2" charset="0"/>
            </a:endParaRPr>
          </a:p>
          <a:p>
            <a:endParaRPr lang="en-IN"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87979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At the end of the day…</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2135215"/>
            <a:ext cx="10256521" cy="4121440"/>
          </a:xfrm>
        </p:spPr>
        <p:txBody>
          <a:bodyPr>
            <a:normAutofit/>
          </a:bodyPr>
          <a:lstStyle/>
          <a:p>
            <a:pPr marL="0" indent="0">
              <a:buNone/>
            </a:pPr>
            <a:r>
              <a:rPr lang="en-IN" dirty="0">
                <a:latin typeface="Nunito" pitchFamily="2" charset="0"/>
              </a:rPr>
              <a:t>We hope our customers spend as little time in the product doc, and as much time being successful, as possible.</a:t>
            </a: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26271" y="6256655"/>
            <a:ext cx="2090651" cy="264911"/>
          </a:xfrm>
          <a:prstGeom prst="rect">
            <a:avLst/>
          </a:prstGeom>
        </p:spPr>
      </p:pic>
      <p:pic>
        <p:nvPicPr>
          <p:cNvPr id="6" name="Picture 5">
            <a:extLst>
              <a:ext uri="{FF2B5EF4-FFF2-40B4-BE49-F238E27FC236}">
                <a16:creationId xmlns:a16="http://schemas.microsoft.com/office/drawing/2014/main" id="{4B0CDC29-B666-AA22-975C-2E60EE0FFF80}"/>
              </a:ext>
            </a:extLst>
          </p:cNvPr>
          <p:cNvPicPr>
            <a:picLocks noChangeAspect="1"/>
          </p:cNvPicPr>
          <p:nvPr/>
        </p:nvPicPr>
        <p:blipFill>
          <a:blip r:embed="rId6"/>
          <a:stretch>
            <a:fillRect/>
          </a:stretch>
        </p:blipFill>
        <p:spPr>
          <a:xfrm>
            <a:off x="4056626" y="3164089"/>
            <a:ext cx="4640714" cy="3427800"/>
          </a:xfrm>
          <a:prstGeom prst="rect">
            <a:avLst/>
          </a:prstGeom>
        </p:spPr>
      </p:pic>
    </p:spTree>
    <p:extLst>
      <p:ext uri="{BB962C8B-B14F-4D97-AF65-F5344CB8AC3E}">
        <p14:creationId xmlns:p14="http://schemas.microsoft.com/office/powerpoint/2010/main" val="270383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BD5E3E-B33F-A075-2251-739A699E6D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Resources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1097280" y="2135215"/>
            <a:ext cx="10256521" cy="4121440"/>
          </a:xfrm>
        </p:spPr>
        <p:txBody>
          <a:bodyPr>
            <a:normAutofit/>
          </a:bodyPr>
          <a:lstStyle/>
          <a:p>
            <a:pPr marL="0" indent="0">
              <a:buNone/>
            </a:pPr>
            <a:r>
              <a:rPr lang="en-IN" dirty="0">
                <a:latin typeface="Nunito" pitchFamily="2" charset="0"/>
              </a:rPr>
              <a:t>These slides are available at </a:t>
            </a:r>
            <a:r>
              <a:rPr lang="en-IN" dirty="0" err="1">
                <a:solidFill>
                  <a:srgbClr val="7030A0"/>
                </a:solidFill>
                <a:latin typeface="Courier New" panose="02070309020205020404" pitchFamily="49" charset="0"/>
                <a:cs typeface="Courier New" panose="02070309020205020404" pitchFamily="49" charset="0"/>
              </a:rPr>
              <a:t>mystiberry.com</a:t>
            </a:r>
            <a:r>
              <a:rPr lang="en-IN" dirty="0">
                <a:solidFill>
                  <a:srgbClr val="7030A0"/>
                </a:solidFill>
                <a:latin typeface="Courier New" panose="02070309020205020404" pitchFamily="49" charset="0"/>
                <a:cs typeface="Courier New" panose="02070309020205020404" pitchFamily="49" charset="0"/>
              </a:rPr>
              <a:t>/secret </a:t>
            </a:r>
            <a:r>
              <a:rPr lang="en-IN" dirty="0">
                <a:latin typeface="Nunito" pitchFamily="2" charset="0"/>
              </a:rPr>
              <a:t>so you can download and follow the links.</a:t>
            </a:r>
          </a:p>
          <a:p>
            <a:r>
              <a:rPr lang="en-IN" dirty="0">
                <a:latin typeface="Nunito" pitchFamily="2" charset="0"/>
                <a:hlinkClick r:id="rId4"/>
              </a:rPr>
              <a:t>Future tense examples</a:t>
            </a:r>
            <a:endParaRPr lang="en-IN" dirty="0">
              <a:latin typeface="Nunito" pitchFamily="2" charset="0"/>
            </a:endParaRPr>
          </a:p>
          <a:p>
            <a:r>
              <a:rPr lang="en-IN" dirty="0">
                <a:latin typeface="Nunito" pitchFamily="2" charset="0"/>
                <a:hlinkClick r:id="rId5"/>
              </a:rPr>
              <a:t>Information foraging and the scent of information</a:t>
            </a:r>
            <a:endParaRPr lang="en-IN" dirty="0">
              <a:latin typeface="Nunito" pitchFamily="2" charset="0"/>
            </a:endParaRPr>
          </a:p>
          <a:p>
            <a:r>
              <a:rPr lang="en-IN" dirty="0">
                <a:latin typeface="Nunito" pitchFamily="2" charset="0"/>
                <a:hlinkClick r:id="rId6"/>
              </a:rPr>
              <a:t>Example of a great landing page </a:t>
            </a:r>
            <a:r>
              <a:rPr lang="en-IN" dirty="0">
                <a:latin typeface="Nunito" pitchFamily="2" charset="0"/>
              </a:rPr>
              <a:t>with the same old “shipping our org chart” table of contents.</a:t>
            </a:r>
          </a:p>
          <a:p>
            <a:r>
              <a:rPr lang="en-IN" dirty="0">
                <a:latin typeface="Nunito" pitchFamily="2" charset="0"/>
                <a:hlinkClick r:id="rId7"/>
              </a:rPr>
              <a:t>Content architecture primer </a:t>
            </a:r>
            <a:endParaRPr lang="en-IN" dirty="0">
              <a:latin typeface="Nunito" pitchFamily="2" charset="0"/>
            </a:endParaRPr>
          </a:p>
          <a:p>
            <a:r>
              <a:rPr lang="en-IN" dirty="0">
                <a:latin typeface="Nunito" pitchFamily="2" charset="0"/>
                <a:hlinkClick r:id="rId8"/>
              </a:rPr>
              <a:t>Jobs to be done primer</a:t>
            </a:r>
            <a:endParaRPr lang="en-IN"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347833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7999"/>
          </a:xfrm>
          <a:prstGeom prst="rect">
            <a:avLst/>
          </a:prstGeom>
        </p:spPr>
      </p:pic>
      <p:sp>
        <p:nvSpPr>
          <p:cNvPr id="9" name="TextBox 8">
            <a:extLst>
              <a:ext uri="{FF2B5EF4-FFF2-40B4-BE49-F238E27FC236}">
                <a16:creationId xmlns:a16="http://schemas.microsoft.com/office/drawing/2014/main" id="{8A1FC9D9-4377-4F48-84E8-94B1ED468715}"/>
              </a:ext>
            </a:extLst>
          </p:cNvPr>
          <p:cNvSpPr txBox="1"/>
          <p:nvPr/>
        </p:nvSpPr>
        <p:spPr>
          <a:xfrm>
            <a:off x="3676071" y="2671801"/>
            <a:ext cx="4620176" cy="1107996"/>
          </a:xfrm>
          <a:prstGeom prst="rect">
            <a:avLst/>
          </a:prstGeom>
          <a:noFill/>
        </p:spPr>
        <p:txBody>
          <a:bodyPr wrap="none" rtlCol="0">
            <a:spAutoFit/>
          </a:bodyPr>
          <a:lstStyle/>
          <a:p>
            <a:r>
              <a:rPr lang="en-IN" sz="6600">
                <a:latin typeface="Red hat display" panose="02010503040201060303" pitchFamily="2" charset="0"/>
              </a:rPr>
              <a:t>Questions ?</a:t>
            </a:r>
          </a:p>
        </p:txBody>
      </p:sp>
    </p:spTree>
    <p:extLst>
      <p:ext uri="{BB962C8B-B14F-4D97-AF65-F5344CB8AC3E}">
        <p14:creationId xmlns:p14="http://schemas.microsoft.com/office/powerpoint/2010/main" val="2740904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62A5DE7-CE7F-4E41-9BE4-834DD4E0C2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75DD6E8B-6124-4846-ABCB-E60125BF2F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1126" y="6563180"/>
            <a:ext cx="1693557" cy="203172"/>
          </a:xfrm>
          <a:prstGeom prst="rect">
            <a:avLst/>
          </a:prstGeom>
        </p:spPr>
      </p:pic>
      <p:sp>
        <p:nvSpPr>
          <p:cNvPr id="12" name="TextBox 11">
            <a:extLst>
              <a:ext uri="{FF2B5EF4-FFF2-40B4-BE49-F238E27FC236}">
                <a16:creationId xmlns:a16="http://schemas.microsoft.com/office/drawing/2014/main" id="{37A04E03-039A-44DC-9552-88DBDDAEBF8B}"/>
              </a:ext>
            </a:extLst>
          </p:cNvPr>
          <p:cNvSpPr txBox="1"/>
          <p:nvPr/>
        </p:nvSpPr>
        <p:spPr>
          <a:xfrm>
            <a:off x="523240" y="2296265"/>
            <a:ext cx="4507708" cy="938719"/>
          </a:xfrm>
          <a:prstGeom prst="rect">
            <a:avLst/>
          </a:prstGeom>
          <a:noFill/>
        </p:spPr>
        <p:txBody>
          <a:bodyPr wrap="square" rtlCol="0">
            <a:spAutoFit/>
          </a:bodyPr>
          <a:lstStyle/>
          <a:p>
            <a:r>
              <a:rPr lang="en-US" sz="5500" b="1">
                <a:latin typeface="Red hat display" panose="02010303040201060303" pitchFamily="2" charset="0"/>
                <a:ea typeface="Red hat display" panose="02010303040201060303" pitchFamily="2" charset="0"/>
                <a:cs typeface="Red hat display" panose="02010303040201060303" pitchFamily="2" charset="0"/>
              </a:rPr>
              <a:t>Thank You!</a:t>
            </a:r>
            <a:endParaRPr lang="en-IN" sz="5500" b="1">
              <a:latin typeface="Red hat display" panose="02010303040201060303" pitchFamily="2" charset="0"/>
              <a:ea typeface="Red hat display" panose="02010303040201060303" pitchFamily="2" charset="0"/>
              <a:cs typeface="Red hat display" panose="02010303040201060303" pitchFamily="2" charset="0"/>
            </a:endParaRPr>
          </a:p>
        </p:txBody>
      </p:sp>
      <p:pic>
        <p:nvPicPr>
          <p:cNvPr id="17" name="Graphic 16">
            <a:extLst>
              <a:ext uri="{FF2B5EF4-FFF2-40B4-BE49-F238E27FC236}">
                <a16:creationId xmlns:a16="http://schemas.microsoft.com/office/drawing/2014/main" id="{05F65040-A556-44C5-831E-16C4E84A3C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80048" y="1524000"/>
            <a:ext cx="4084652" cy="4554924"/>
          </a:xfrm>
          <a:prstGeom prst="rect">
            <a:avLst/>
          </a:prstGeom>
        </p:spPr>
      </p:pic>
      <p:pic>
        <p:nvPicPr>
          <p:cNvPr id="19" name="Graphic 18">
            <a:extLst>
              <a:ext uri="{FF2B5EF4-FFF2-40B4-BE49-F238E27FC236}">
                <a16:creationId xmlns:a16="http://schemas.microsoft.com/office/drawing/2014/main" id="{6BAB4BE1-F6A8-468A-B03F-11F9CA95BB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0945" y="3767403"/>
            <a:ext cx="361950" cy="419100"/>
          </a:xfrm>
          <a:prstGeom prst="rect">
            <a:avLst/>
          </a:prstGeom>
        </p:spPr>
      </p:pic>
    </p:spTree>
    <p:extLst>
      <p:ext uri="{BB962C8B-B14F-4D97-AF65-F5344CB8AC3E}">
        <p14:creationId xmlns:p14="http://schemas.microsoft.com/office/powerpoint/2010/main" val="139731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Centering Your User? </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lstStyle/>
          <a:p>
            <a:pPr marL="0" indent="0">
              <a:buNone/>
            </a:pPr>
            <a:r>
              <a:rPr lang="en-IN" dirty="0"/>
              <a:t>We’re all enthused customer advocates…isn’t that enough?</a:t>
            </a:r>
          </a:p>
          <a:p>
            <a:pPr marL="0" indent="0">
              <a:buNone/>
            </a:pPr>
            <a:endParaRPr lang="en-IN" dirty="0"/>
          </a:p>
          <a:p>
            <a:pPr marL="0" indent="0">
              <a:buNone/>
            </a:pPr>
            <a:r>
              <a:rPr lang="en-IN" dirty="0"/>
              <a:t>Using specific grammatical and structural techniques can keep your customer feeling like they are the center of any process they read about. This can reduce cognitive dissonance and reinforce your company’s “customer-first” orientation.</a:t>
            </a:r>
          </a:p>
        </p:txBody>
      </p:sp>
    </p:spTree>
    <p:extLst>
      <p:ext uri="{BB962C8B-B14F-4D97-AF65-F5344CB8AC3E}">
        <p14:creationId xmlns:p14="http://schemas.microsoft.com/office/powerpoint/2010/main" val="36126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6015F80-DD3E-4752-9448-F9259133AF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7999"/>
          </a:xfrm>
          <a:prstGeom prst="rect">
            <a:avLst/>
          </a:prstGeom>
        </p:spPr>
      </p:pic>
      <p:pic>
        <p:nvPicPr>
          <p:cNvPr id="7" name="Graphic 6">
            <a:extLst>
              <a:ext uri="{FF2B5EF4-FFF2-40B4-BE49-F238E27FC236}">
                <a16:creationId xmlns:a16="http://schemas.microsoft.com/office/drawing/2014/main" id="{60DF96AB-501E-41C8-BCF5-A04C86099E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a:latin typeface="Red hat display" panose="02010503040201060303" pitchFamily="2" charset="0"/>
              </a:rPr>
              <a:t>Overview </a:t>
            </a:r>
          </a:p>
        </p:txBody>
      </p:sp>
      <p:sp>
        <p:nvSpPr>
          <p:cNvPr id="5" name="Content Placeholder 4">
            <a:extLst>
              <a:ext uri="{FF2B5EF4-FFF2-40B4-BE49-F238E27FC236}">
                <a16:creationId xmlns:a16="http://schemas.microsoft.com/office/drawing/2014/main" id="{51F0799D-0DA7-50C9-9458-CF4484CB6DCF}"/>
              </a:ext>
            </a:extLst>
          </p:cNvPr>
          <p:cNvSpPr>
            <a:spLocks noGrp="1"/>
          </p:cNvSpPr>
          <p:nvPr>
            <p:ph idx="1"/>
          </p:nvPr>
        </p:nvSpPr>
        <p:spPr>
          <a:xfrm>
            <a:off x="465394" y="1905317"/>
            <a:ext cx="10515600" cy="4351338"/>
          </a:xfrm>
        </p:spPr>
        <p:txBody>
          <a:bodyPr/>
          <a:lstStyle/>
          <a:p>
            <a:pPr marL="0" indent="0">
              <a:buNone/>
            </a:pPr>
            <a:r>
              <a:rPr lang="en-IN" dirty="0"/>
              <a:t>Center your customer throughout your content:</a:t>
            </a:r>
          </a:p>
          <a:p>
            <a:pPr marL="0" indent="0">
              <a:buNone/>
            </a:pPr>
            <a:endParaRPr lang="en-IN" dirty="0"/>
          </a:p>
          <a:p>
            <a:r>
              <a:rPr lang="en-IN" dirty="0"/>
              <a:t>”Centering” briefly explained</a:t>
            </a:r>
          </a:p>
          <a:p>
            <a:r>
              <a:rPr lang="en-IN" dirty="0"/>
              <a:t>Word choice and sentence structure</a:t>
            </a:r>
          </a:p>
          <a:p>
            <a:r>
              <a:rPr lang="en-IN" dirty="0"/>
              <a:t>Workflow diagrams</a:t>
            </a:r>
          </a:p>
          <a:p>
            <a:r>
              <a:rPr lang="en-IN" dirty="0"/>
              <a:t>Structure</a:t>
            </a:r>
          </a:p>
        </p:txBody>
      </p:sp>
    </p:spTree>
    <p:extLst>
      <p:ext uri="{BB962C8B-B14F-4D97-AF65-F5344CB8AC3E}">
        <p14:creationId xmlns:p14="http://schemas.microsoft.com/office/powerpoint/2010/main" val="38845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Where is your customer?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0"/>
            <a:ext cx="10317480" cy="4109327"/>
          </a:xfrm>
        </p:spPr>
        <p:txBody>
          <a:bodyPr>
            <a:normAutofit fontScale="92500" lnSpcReduction="10000"/>
          </a:bodyPr>
          <a:lstStyle/>
          <a:p>
            <a:r>
              <a:rPr lang="en-IN" sz="3800" b="1" dirty="0"/>
              <a:t>Oracle</a:t>
            </a:r>
            <a:r>
              <a:rPr lang="en-IN" sz="3800" dirty="0"/>
              <a:t> is the world’s most popular database.</a:t>
            </a:r>
            <a:br>
              <a:rPr lang="en-IN" sz="3800" dirty="0"/>
            </a:br>
            <a:endParaRPr lang="en-IN" sz="3800" dirty="0"/>
          </a:p>
          <a:p>
            <a:r>
              <a:rPr lang="en-US" sz="3800" dirty="0"/>
              <a:t>With ODP.NET, </a:t>
            </a:r>
            <a:r>
              <a:rPr lang="en-US" sz="3800" b="1" dirty="0"/>
              <a:t>Managed and Unmanaged Drivers</a:t>
            </a:r>
            <a:r>
              <a:rPr lang="en-US" sz="3800" dirty="0"/>
              <a:t> </a:t>
            </a:r>
            <a:r>
              <a:rPr lang="en-US" sz="3800" i="1" dirty="0"/>
              <a:t>can be deployed</a:t>
            </a:r>
            <a:r>
              <a:rPr lang="en-US" sz="3800" dirty="0"/>
              <a:t> easily to common hosted and third-party cloud environments through Web deploy.</a:t>
            </a:r>
            <a:br>
              <a:rPr lang="en-US" sz="3800" dirty="0"/>
            </a:br>
            <a:endParaRPr lang="en-US" sz="3800" dirty="0"/>
          </a:p>
          <a:p>
            <a:r>
              <a:rPr lang="en-US" sz="3800" b="1" dirty="0"/>
              <a:t>This article </a:t>
            </a:r>
            <a:r>
              <a:rPr lang="en-US" sz="3800" dirty="0"/>
              <a:t>provides links to download the Microsoft Build of OpenJDK.</a:t>
            </a:r>
            <a:br>
              <a:rPr lang="en-US" sz="3800" dirty="0"/>
            </a:br>
            <a:endParaRPr lang="en-US" dirty="0"/>
          </a:p>
          <a:p>
            <a:endParaRPr lang="en-US" dirty="0"/>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5941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How would you center the user?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fontScale="77500" lnSpcReduction="20000"/>
          </a:bodyPr>
          <a:lstStyle/>
          <a:p>
            <a:r>
              <a:rPr lang="en-IN" sz="4400" b="1" strike="sngStrike" dirty="0"/>
              <a:t>Oracle</a:t>
            </a:r>
            <a:r>
              <a:rPr lang="en-IN" sz="4400" strike="sngStrike" dirty="0"/>
              <a:t> is the world’s most popular database. </a:t>
            </a:r>
            <a:r>
              <a:rPr lang="en-IN" sz="4400" dirty="0"/>
              <a:t>Use Oracle, the world’s most popular database…</a:t>
            </a:r>
            <a:br>
              <a:rPr lang="en-IN" sz="4400" dirty="0"/>
            </a:br>
            <a:endParaRPr lang="en-IN" sz="4400" dirty="0"/>
          </a:p>
          <a:p>
            <a:r>
              <a:rPr lang="en-US" sz="4400" dirty="0"/>
              <a:t>With ODP.NET, </a:t>
            </a:r>
            <a:r>
              <a:rPr lang="en-US" sz="4400" b="1" dirty="0"/>
              <a:t>you</a:t>
            </a:r>
            <a:r>
              <a:rPr lang="en-US" sz="4400" dirty="0"/>
              <a:t> can easily deploy Managed and Unmanaged Drivers</a:t>
            </a:r>
            <a:r>
              <a:rPr lang="en-US" sz="4400" strike="sngStrike" dirty="0"/>
              <a:t> can be deployed easily </a:t>
            </a:r>
            <a:r>
              <a:rPr lang="en-US" sz="4400" dirty="0"/>
              <a:t>to common hosted and third-party cloud environments through Web deploy.</a:t>
            </a:r>
            <a:br>
              <a:rPr lang="en-US" sz="4400" dirty="0"/>
            </a:br>
            <a:endParaRPr lang="en-US" sz="4400" dirty="0"/>
          </a:p>
          <a:p>
            <a:r>
              <a:rPr lang="en-US" sz="4400" b="1" strike="sngStrike" dirty="0"/>
              <a:t>This article </a:t>
            </a:r>
            <a:r>
              <a:rPr lang="en-US" sz="4400" strike="sngStrike" dirty="0"/>
              <a:t>provides links to </a:t>
            </a:r>
            <a:r>
              <a:rPr lang="en-US" sz="4400" dirty="0"/>
              <a:t>Download the Microsoft Build of OpenJDK.</a:t>
            </a:r>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386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How do you know this is better?</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fontScale="92500" lnSpcReduction="20000"/>
          </a:bodyPr>
          <a:lstStyle/>
          <a:p>
            <a:pPr marL="0" indent="0">
              <a:buNone/>
            </a:pPr>
            <a:r>
              <a:rPr lang="en-US" sz="4400" dirty="0"/>
              <a:t>Think about how you felt as you read the headings to the previous slides.</a:t>
            </a:r>
          </a:p>
          <a:p>
            <a:pPr marL="0" indent="0">
              <a:buNone/>
            </a:pPr>
            <a:endParaRPr lang="en-US" sz="4400" dirty="0"/>
          </a:p>
          <a:p>
            <a:pPr marL="0" indent="0">
              <a:buNone/>
            </a:pPr>
            <a:r>
              <a:rPr lang="en-US" sz="4400" dirty="0"/>
              <a:t>I deliberately put YOU in almost every heading.</a:t>
            </a:r>
          </a:p>
          <a:p>
            <a:pPr marL="0" indent="0">
              <a:buNone/>
            </a:pPr>
            <a:endParaRPr lang="en-US" sz="4400" dirty="0"/>
          </a:p>
          <a:p>
            <a:pPr marL="0" indent="0">
              <a:buNone/>
            </a:pPr>
            <a:r>
              <a:rPr lang="en-US" sz="4400" dirty="0"/>
              <a:t>Did you feel engaged? Valued? Centered?</a:t>
            </a:r>
            <a:br>
              <a:rPr lang="en-US" sz="4400" dirty="0"/>
            </a:br>
            <a:endParaRPr lang="en-US" sz="4400" dirty="0"/>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07284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Our job is not to document software</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317480" cy="4074158"/>
          </a:xfrm>
        </p:spPr>
        <p:txBody>
          <a:bodyPr>
            <a:normAutofit/>
          </a:bodyPr>
          <a:lstStyle/>
          <a:p>
            <a:pPr marL="0" indent="0">
              <a:buNone/>
            </a:pPr>
            <a:r>
              <a:rPr lang="en-US" sz="4400" dirty="0"/>
              <a:t>Our job is to use words and images to help the customer on their journey through our product to get back to their day job.</a:t>
            </a:r>
            <a:br>
              <a:rPr lang="en-US" sz="4400" dirty="0"/>
            </a:br>
            <a:endParaRPr lang="en-US" sz="4400" dirty="0"/>
          </a:p>
          <a:p>
            <a:pPr marL="0" indent="0">
              <a:buNone/>
            </a:pPr>
            <a:endParaRPr lang="en-US" sz="4400" dirty="0"/>
          </a:p>
          <a:p>
            <a:pPr marL="0" indent="0">
              <a:buNone/>
            </a:pPr>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82410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9BC0BE-D88C-4076-A742-BD8D0C0739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98"/>
            <a:ext cx="12192000" cy="6857999"/>
          </a:xfrm>
          <a:prstGeom prst="rect">
            <a:avLst/>
          </a:prstGeom>
        </p:spPr>
      </p:pic>
      <p:sp>
        <p:nvSpPr>
          <p:cNvPr id="2" name="Title 1">
            <a:extLst>
              <a:ext uri="{FF2B5EF4-FFF2-40B4-BE49-F238E27FC236}">
                <a16:creationId xmlns:a16="http://schemas.microsoft.com/office/drawing/2014/main" id="{F75758F1-3A3D-46E5-AEEE-5638EE3D132D}"/>
              </a:ext>
            </a:extLst>
          </p:cNvPr>
          <p:cNvSpPr>
            <a:spLocks noGrp="1"/>
          </p:cNvSpPr>
          <p:nvPr>
            <p:ph type="title"/>
          </p:nvPr>
        </p:nvSpPr>
        <p:spPr/>
        <p:txBody>
          <a:bodyPr/>
          <a:lstStyle/>
          <a:p>
            <a:pPr algn="ctr"/>
            <a:r>
              <a:rPr lang="en-IN" b="1" dirty="0">
                <a:latin typeface="Red hat display" panose="02010503040201060303" pitchFamily="2" charset="0"/>
              </a:rPr>
              <a:t>Summary: “centered” guidelines</a:t>
            </a:r>
          </a:p>
        </p:txBody>
      </p:sp>
      <p:sp>
        <p:nvSpPr>
          <p:cNvPr id="3" name="Content Placeholder 2">
            <a:extLst>
              <a:ext uri="{FF2B5EF4-FFF2-40B4-BE49-F238E27FC236}">
                <a16:creationId xmlns:a16="http://schemas.microsoft.com/office/drawing/2014/main" id="{8A7E641E-7FA6-4428-A56B-5E46840C422B}"/>
              </a:ext>
            </a:extLst>
          </p:cNvPr>
          <p:cNvSpPr>
            <a:spLocks noGrp="1"/>
          </p:cNvSpPr>
          <p:nvPr>
            <p:ph idx="1"/>
          </p:nvPr>
        </p:nvSpPr>
        <p:spPr>
          <a:xfrm>
            <a:off x="838200" y="2057011"/>
            <a:ext cx="10515600" cy="3720640"/>
          </a:xfrm>
        </p:spPr>
        <p:txBody>
          <a:bodyPr>
            <a:normAutofit/>
          </a:bodyPr>
          <a:lstStyle/>
          <a:p>
            <a:r>
              <a:rPr lang="en-IN" dirty="0">
                <a:latin typeface="Nunito" pitchFamily="2" charset="0"/>
              </a:rPr>
              <a:t>Use “you” (the customer) instead of “us” (the company/product) as the subject, or the imperative (the erased “you”)</a:t>
            </a:r>
          </a:p>
          <a:p>
            <a:pPr lvl="1"/>
            <a:r>
              <a:rPr lang="en-IN" dirty="0">
                <a:latin typeface="Nunito" pitchFamily="2" charset="0"/>
              </a:rPr>
              <a:t>You can’t do this 100% of the time—but the more you do it, the more centered the customer will feel.</a:t>
            </a:r>
          </a:p>
          <a:p>
            <a:pPr lvl="1"/>
            <a:r>
              <a:rPr lang="en-IN" dirty="0">
                <a:latin typeface="Nunito" pitchFamily="2" charset="0"/>
              </a:rPr>
              <a:t>Reference content offers fewer chances to do this. </a:t>
            </a:r>
          </a:p>
          <a:p>
            <a:pPr lvl="1"/>
            <a:r>
              <a:rPr lang="en-IN" dirty="0">
                <a:latin typeface="Nunito" pitchFamily="2" charset="0"/>
              </a:rPr>
              <a:t>Concision and friendliness are sometimes at odds.</a:t>
            </a:r>
          </a:p>
          <a:p>
            <a:r>
              <a:rPr lang="en-IN" dirty="0">
                <a:latin typeface="Nunito" pitchFamily="2" charset="0"/>
              </a:rPr>
              <a:t>Avoid self-reflexive text</a:t>
            </a:r>
          </a:p>
          <a:p>
            <a:r>
              <a:rPr lang="en-IN" dirty="0">
                <a:latin typeface="Nunito" pitchFamily="2" charset="0"/>
              </a:rPr>
              <a:t>We’ll talk more about headings in the last section</a:t>
            </a:r>
          </a:p>
          <a:p>
            <a:endParaRPr lang="en-IN" sz="1800" dirty="0">
              <a:latin typeface="Nunito" pitchFamily="2" charset="0"/>
            </a:endParaRPr>
          </a:p>
        </p:txBody>
      </p:sp>
      <p:pic>
        <p:nvPicPr>
          <p:cNvPr id="8" name="Graphic 7">
            <a:extLst>
              <a:ext uri="{FF2B5EF4-FFF2-40B4-BE49-F238E27FC236}">
                <a16:creationId xmlns:a16="http://schemas.microsoft.com/office/drawing/2014/main" id="{E5ECC9BA-14DD-4AEC-8719-1EFAFAFBC6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6271" y="6256655"/>
            <a:ext cx="2090651" cy="264911"/>
          </a:xfrm>
          <a:prstGeom prst="rect">
            <a:avLst/>
          </a:prstGeom>
        </p:spPr>
      </p:pic>
    </p:spTree>
    <p:extLst>
      <p:ext uri="{BB962C8B-B14F-4D97-AF65-F5344CB8AC3E}">
        <p14:creationId xmlns:p14="http://schemas.microsoft.com/office/powerpoint/2010/main" val="2227603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248320-4d2c-42d5-8198-bac3d42d3c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7C765C9B04164BA7A4E0FFE8752C37" ma:contentTypeVersion="9" ma:contentTypeDescription="Create a new document." ma:contentTypeScope="" ma:versionID="2a457ae561021c1f83343e600dd0a319">
  <xsd:schema xmlns:xsd="http://www.w3.org/2001/XMLSchema" xmlns:xs="http://www.w3.org/2001/XMLSchema" xmlns:p="http://schemas.microsoft.com/office/2006/metadata/properties" xmlns:ns2="e0248320-4d2c-42d5-8198-bac3d42d3c55" targetNamespace="http://schemas.microsoft.com/office/2006/metadata/properties" ma:root="true" ma:fieldsID="d2eb412d193fab72b90402bcd95aa117" ns2:_="">
    <xsd:import namespace="e0248320-4d2c-42d5-8198-bac3d42d3c55"/>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48320-4d2c-42d5-8198-bac3d42d3c55"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53df88d1-47bc-462c-aa25-449c5550552c"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6C414D-2E53-4F8A-A4C3-C428E7F10FAD}">
  <ds:schemaRefs>
    <ds:schemaRef ds:uri="http://schemas.microsoft.com/office/2006/documentManagement/types"/>
    <ds:schemaRef ds:uri="http://www.w3.org/XML/1998/namespace"/>
    <ds:schemaRef ds:uri="86f8def4-7d20-4b61-a40a-186aa73a37c8"/>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infopath/2007/PartnerControls"/>
    <ds:schemaRef ds:uri="cbb1d7af-fa62-43e7-bf05-06f34f659de3"/>
    <ds:schemaRef ds:uri="e0248320-4d2c-42d5-8198-bac3d42d3c55"/>
  </ds:schemaRefs>
</ds:datastoreItem>
</file>

<file path=customXml/itemProps2.xml><?xml version="1.0" encoding="utf-8"?>
<ds:datastoreItem xmlns:ds="http://schemas.openxmlformats.org/officeDocument/2006/customXml" ds:itemID="{9066B1E1-EC7C-4ACE-971D-52FA56FBC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48320-4d2c-42d5-8198-bac3d42d3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D7FF22-AD46-4666-910B-2BE30B3FDB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39728</TotalTime>
  <Words>1197</Words>
  <Application>Microsoft Macintosh PowerPoint</Application>
  <PresentationFormat>Widescreen</PresentationFormat>
  <Paragraphs>160</Paragraphs>
  <Slides>25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Nunito</vt:lpstr>
      <vt:lpstr>Red hat display</vt:lpstr>
      <vt:lpstr>Office Theme</vt:lpstr>
      <vt:lpstr>PowerPoint Presentation</vt:lpstr>
      <vt:lpstr>You may be wondering</vt:lpstr>
      <vt:lpstr>Centering Your User? </vt:lpstr>
      <vt:lpstr>Overview </vt:lpstr>
      <vt:lpstr>Where is your customer?</vt:lpstr>
      <vt:lpstr>How would you center the user?</vt:lpstr>
      <vt:lpstr>How do you know this is better?</vt:lpstr>
      <vt:lpstr>Our job is not to document software</vt:lpstr>
      <vt:lpstr>Summary: “centered” guidelines</vt:lpstr>
      <vt:lpstr>Centering with workflow diagrams</vt:lpstr>
      <vt:lpstr>Bad example: workflow</vt:lpstr>
      <vt:lpstr>Good example: workflow</vt:lpstr>
      <vt:lpstr>Better example: workflow</vt:lpstr>
      <vt:lpstr>Summary: workflow guidelines</vt:lpstr>
      <vt:lpstr>Centering with structure</vt:lpstr>
      <vt:lpstr>Does structure even matter?</vt:lpstr>
      <vt:lpstr>Less helpful example: structure</vt:lpstr>
      <vt:lpstr>Halfway there…</vt:lpstr>
      <vt:lpstr>Mostly there!</vt:lpstr>
      <vt:lpstr>Structure summary</vt:lpstr>
      <vt:lpstr>Overall summary of things you can do</vt:lpstr>
      <vt:lpstr>At the end of the day…</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KOVLTP178</dc:creator>
  <cp:lastModifiedBy>Mysti Berry</cp:lastModifiedBy>
  <cp:revision>16</cp:revision>
  <dcterms:created xsi:type="dcterms:W3CDTF">2022-02-24T09:05:55Z</dcterms:created>
  <dcterms:modified xsi:type="dcterms:W3CDTF">2024-07-09T19:06:21Z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0x010100AE7C765C9B04164BA7A4E0FFE8752C37</vt:lpwstr>
  </property>
  <property fmtid="{D5CDD505-2E9C-101B-9397-08002B2CF9AE}" pid="3" name="MediaServiceImageTags">
    <vt:lpwstr/>
  </property>
</Properties>
</file>